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handoutMasterIdLst>
    <p:handoutMasterId r:id="rId30"/>
  </p:handoutMasterIdLst>
  <p:sldIdLst>
    <p:sldId id="256" r:id="rId2"/>
    <p:sldId id="258" r:id="rId3"/>
    <p:sldId id="257" r:id="rId4"/>
    <p:sldId id="259" r:id="rId5"/>
    <p:sldId id="316" r:id="rId6"/>
    <p:sldId id="317" r:id="rId7"/>
    <p:sldId id="318" r:id="rId8"/>
    <p:sldId id="319" r:id="rId9"/>
    <p:sldId id="320" r:id="rId10"/>
    <p:sldId id="321" r:id="rId11"/>
    <p:sldId id="322" r:id="rId12"/>
    <p:sldId id="272" r:id="rId13"/>
    <p:sldId id="323" r:id="rId14"/>
    <p:sldId id="273" r:id="rId15"/>
    <p:sldId id="274" r:id="rId16"/>
    <p:sldId id="275" r:id="rId17"/>
    <p:sldId id="276" r:id="rId18"/>
    <p:sldId id="277" r:id="rId19"/>
    <p:sldId id="329" r:id="rId20"/>
    <p:sldId id="314" r:id="rId21"/>
    <p:sldId id="324" r:id="rId22"/>
    <p:sldId id="326" r:id="rId23"/>
    <p:sldId id="325" r:id="rId24"/>
    <p:sldId id="327" r:id="rId25"/>
    <p:sldId id="268" r:id="rId26"/>
    <p:sldId id="315" r:id="rId27"/>
    <p:sldId id="328"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autoAdjust="0"/>
    <p:restoredTop sz="38095" autoAdjust="0"/>
  </p:normalViewPr>
  <p:slideViewPr>
    <p:cSldViewPr snapToGrid="0" snapToObjects="1">
      <p:cViewPr varScale="1">
        <p:scale>
          <a:sx n="38" d="100"/>
          <a:sy n="38" d="100"/>
        </p:scale>
        <p:origin x="-2840" y="-112"/>
      </p:cViewPr>
      <p:guideLst>
        <p:guide orient="horz" pos="2160"/>
        <p:guide pos="2880"/>
      </p:guideLst>
    </p:cSldViewPr>
  </p:slideViewPr>
  <p:outlineViewPr>
    <p:cViewPr>
      <p:scale>
        <a:sx n="33" d="100"/>
        <a:sy n="33" d="100"/>
      </p:scale>
      <p:origin x="0" y="632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3650D4-B1F8-B94D-A617-A5632E3C0A7A}" type="datetimeFigureOut">
              <a:rPr lang="en-US" smtClean="0"/>
              <a:t>2/23/16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D0F3012-6182-0D4A-BBA8-34EDA05CB559}" type="slidenum">
              <a:rPr lang="en-US" smtClean="0"/>
              <a:t>‹#›</a:t>
            </a:fld>
            <a:endParaRPr lang="en-US"/>
          </a:p>
        </p:txBody>
      </p:sp>
    </p:spTree>
    <p:extLst>
      <p:ext uri="{BB962C8B-B14F-4D97-AF65-F5344CB8AC3E}">
        <p14:creationId xmlns:p14="http://schemas.microsoft.com/office/powerpoint/2010/main" val="4265662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7A912F-E01F-BE44-912B-54E382352A29}" type="datetimeFigureOut">
              <a:rPr lang="en-US" smtClean="0"/>
              <a:t>2/23/16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94D031-8903-FC4D-8F28-E937B5527166}" type="slidenum">
              <a:rPr lang="en-US" smtClean="0"/>
              <a:t>‹#›</a:t>
            </a:fld>
            <a:endParaRPr lang="en-US"/>
          </a:p>
        </p:txBody>
      </p:sp>
    </p:spTree>
    <p:extLst>
      <p:ext uri="{BB962C8B-B14F-4D97-AF65-F5344CB8AC3E}">
        <p14:creationId xmlns:p14="http://schemas.microsoft.com/office/powerpoint/2010/main" val="33179550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4D031-8903-FC4D-8F28-E937B5527166}" type="slidenum">
              <a:rPr lang="en-US" smtClean="0"/>
              <a:t>1</a:t>
            </a:fld>
            <a:endParaRPr lang="en-US"/>
          </a:p>
        </p:txBody>
      </p:sp>
    </p:spTree>
    <p:extLst>
      <p:ext uri="{BB962C8B-B14F-4D97-AF65-F5344CB8AC3E}">
        <p14:creationId xmlns:p14="http://schemas.microsoft.com/office/powerpoint/2010/main" val="1572987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Semantic encoding is the encoding of words and their meanings,</a:t>
            </a:r>
            <a:r>
              <a:rPr lang="en-US" baseline="0" dirty="0" smtClean="0"/>
              <a:t> as opposed to its visual or the sound it would make.  </a:t>
            </a:r>
            <a:endParaRPr lang="en-US" dirty="0" smtClean="0"/>
          </a:p>
          <a:p>
            <a:pPr lvl="1"/>
            <a:r>
              <a:rPr lang="en-US" dirty="0" smtClean="0"/>
              <a:t>A</a:t>
            </a:r>
            <a:r>
              <a:rPr lang="en-US" baseline="0" dirty="0" smtClean="0"/>
              <a:t> psychologist name William </a:t>
            </a:r>
            <a:r>
              <a:rPr lang="en-US" baseline="0" dirty="0" err="1" smtClean="0"/>
              <a:t>Bousfield</a:t>
            </a:r>
            <a:r>
              <a:rPr lang="en-US" baseline="0" dirty="0" smtClean="0"/>
              <a:t> did research on semantic encoding </a:t>
            </a:r>
          </a:p>
          <a:p>
            <a:pPr lvl="1"/>
            <a:r>
              <a:rPr lang="en-US" baseline="0" dirty="0" smtClean="0"/>
              <a:t>His experiment involved presenting participants with a set of 60 words, so a large set and asking them to recall as many of them as they could.  The words actually could be divided into 4 categories of meaning but the participants were not told this and the words were presented in a random order.   </a:t>
            </a:r>
            <a:endParaRPr lang="en-US" dirty="0" smtClean="0"/>
          </a:p>
          <a:p>
            <a:pPr lvl="1"/>
            <a:r>
              <a:rPr lang="en-US" dirty="0" smtClean="0"/>
              <a:t>The</a:t>
            </a:r>
            <a:r>
              <a:rPr lang="en-US" baseline="0" dirty="0" smtClean="0"/>
              <a:t> results of the study found that the p</a:t>
            </a:r>
            <a:r>
              <a:rPr lang="en-US" dirty="0" smtClean="0"/>
              <a:t>articipants would recall words from those categories,</a:t>
            </a:r>
            <a:r>
              <a:rPr lang="en-US" baseline="0" dirty="0" smtClean="0"/>
              <a:t> opposed to the order they were presented.  This indicated that participants were paying attention to the meanings of the words as they memorized them.  </a:t>
            </a:r>
            <a:endParaRPr lang="en-US" dirty="0" smtClean="0"/>
          </a:p>
          <a:p>
            <a:endParaRPr lang="en-US" dirty="0" smtClean="0"/>
          </a:p>
          <a:p>
            <a:r>
              <a:rPr lang="en-US" dirty="0" smtClean="0"/>
              <a:t>Semantic encoding involves</a:t>
            </a:r>
            <a:r>
              <a:rPr lang="en-US" baseline="0" dirty="0" smtClean="0"/>
              <a:t> a deeper level of processing than either visual or acoustic.  </a:t>
            </a:r>
          </a:p>
          <a:p>
            <a:endParaRPr lang="en-US" baseline="0" dirty="0" smtClean="0"/>
          </a:p>
          <a:p>
            <a:r>
              <a:rPr lang="en-US" b="1" baseline="0" dirty="0" smtClean="0"/>
              <a:t>Another great memory </a:t>
            </a:r>
            <a:r>
              <a:rPr lang="en-US" baseline="0" dirty="0" smtClean="0"/>
              <a:t>technic using semantic encoding is the self-reference technique.  Which is the tendency for people to have better memory for information that relates to oneself. </a:t>
            </a:r>
          </a:p>
          <a:p>
            <a:r>
              <a:rPr lang="en-US" baseline="0" dirty="0" smtClean="0"/>
              <a:t>So if you can relate the information you are trying to study for a test to yourself in any way,  it will really increase recall.  </a:t>
            </a:r>
          </a:p>
          <a:p>
            <a:r>
              <a:rPr lang="en-US" baseline="0" dirty="0" smtClean="0"/>
              <a:t>A real world application of the self-reference effect I found was </a:t>
            </a:r>
            <a:r>
              <a:rPr lang="en-US" sz="1200" kern="1200" dirty="0" smtClean="0">
                <a:solidFill>
                  <a:schemeClr val="tx1"/>
                </a:solidFill>
                <a:latin typeface="+mn-lt"/>
                <a:ea typeface="+mn-ea"/>
                <a:cs typeface="+mn-cs"/>
              </a:rPr>
              <a:t>Gerald Lambert, who had a mouth wash </a:t>
            </a:r>
            <a:r>
              <a:rPr lang="en-US" sz="1200" kern="1200" dirty="0" err="1" smtClean="0">
                <a:solidFill>
                  <a:schemeClr val="tx1"/>
                </a:solidFill>
                <a:latin typeface="+mn-lt"/>
                <a:ea typeface="+mn-ea"/>
                <a:cs typeface="+mn-cs"/>
              </a:rPr>
              <a:t>campany</a:t>
            </a:r>
            <a:r>
              <a:rPr lang="en-US" sz="1200" kern="1200" dirty="0" smtClean="0">
                <a:solidFill>
                  <a:schemeClr val="tx1"/>
                </a:solidFill>
                <a:latin typeface="+mn-lt"/>
                <a:ea typeface="+mn-ea"/>
                <a:cs typeface="+mn-cs"/>
              </a:rPr>
              <a:t> in the early 1900s.  He was trying</a:t>
            </a:r>
            <a:r>
              <a:rPr lang="en-US" sz="1200" kern="1200" baseline="0" dirty="0" smtClean="0">
                <a:solidFill>
                  <a:schemeClr val="tx1"/>
                </a:solidFill>
                <a:latin typeface="+mn-lt"/>
                <a:ea typeface="+mn-ea"/>
                <a:cs typeface="+mn-cs"/>
              </a:rPr>
              <a:t> to get people to buy mouth wash but he has very poor sale and low low product recognition.  None of the adds they made were very memorable to consumers.  So he came up with a new strategy to get people to link the mouth wash to themselves.  He made a new add that showed the halitosis disease!!! (bad breath) and presented it as being so horrible to your health and that </a:t>
            </a:r>
            <a:r>
              <a:rPr lang="en-US" sz="1200" kern="1200" baseline="0" dirty="0" err="1" smtClean="0">
                <a:solidFill>
                  <a:schemeClr val="tx1"/>
                </a:solidFill>
                <a:latin typeface="+mn-lt"/>
                <a:ea typeface="+mn-ea"/>
                <a:cs typeface="+mn-cs"/>
              </a:rPr>
              <a:t>hismouth</a:t>
            </a:r>
            <a:r>
              <a:rPr lang="en-US" sz="1200" kern="1200" baseline="0" dirty="0" smtClean="0">
                <a:solidFill>
                  <a:schemeClr val="tx1"/>
                </a:solidFill>
                <a:latin typeface="+mn-lt"/>
                <a:ea typeface="+mn-ea"/>
                <a:cs typeface="+mn-cs"/>
              </a:rPr>
              <a:t> wash was the only way to stop you from falling victim to this terrible fate.   Basically he found a way to make consumer tie the product to themselves so they would remember it more when they went to the store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Then last point, </a:t>
            </a:r>
            <a:r>
              <a:rPr lang="en-US" sz="1200" kern="1200" baseline="0" dirty="0" err="1" smtClean="0">
                <a:solidFill>
                  <a:schemeClr val="tx1"/>
                </a:solidFill>
                <a:latin typeface="+mn-lt"/>
                <a:ea typeface="+mn-ea"/>
                <a:cs typeface="+mn-cs"/>
              </a:rPr>
              <a:t>Tieing</a:t>
            </a:r>
            <a:r>
              <a:rPr lang="en-US" sz="1200" kern="1200" baseline="0" dirty="0" smtClean="0">
                <a:solidFill>
                  <a:schemeClr val="tx1"/>
                </a:solidFill>
                <a:latin typeface="+mn-lt"/>
                <a:ea typeface="+mn-ea"/>
                <a:cs typeface="+mn-cs"/>
              </a:rPr>
              <a:t> these encoding types together:   semantic encoding back to visual encoding, those high- imagery words we talked about are encoded both visually and semantically. </a:t>
            </a:r>
          </a:p>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C94D031-8903-FC4D-8F28-E937B5527166}" type="slidenum">
              <a:rPr lang="en-US" smtClean="0"/>
              <a:t>10</a:t>
            </a:fld>
            <a:endParaRPr lang="en-US"/>
          </a:p>
        </p:txBody>
      </p:sp>
    </p:spTree>
    <p:extLst>
      <p:ext uri="{BB962C8B-B14F-4D97-AF65-F5344CB8AC3E}">
        <p14:creationId xmlns:p14="http://schemas.microsoft.com/office/powerpoint/2010/main" val="2768582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Ok,</a:t>
            </a:r>
            <a:r>
              <a:rPr lang="en-US" b="1" baseline="0" dirty="0" smtClean="0"/>
              <a:t> </a:t>
            </a:r>
            <a:r>
              <a:rPr lang="en-US" b="0" baseline="0" dirty="0" smtClean="0"/>
              <a:t>  so now that we have talked about how to successfully encode information into our brain,  we are going to learn about storage,  This is the creation of a </a:t>
            </a:r>
            <a:r>
              <a:rPr lang="en-US" b="0" baseline="0" dirty="0" err="1" smtClean="0"/>
              <a:t>permenent</a:t>
            </a:r>
            <a:r>
              <a:rPr lang="en-US" b="0" baseline="0" dirty="0" smtClean="0"/>
              <a:t> record of information in our brain,  so that we can use the information later when we need it.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First off, know that there are </a:t>
            </a:r>
            <a:r>
              <a:rPr lang="en-US" baseline="0" dirty="0" smtClean="0"/>
              <a:t>multiple different models of memory storage, based off of different research,  so we don</a:t>
            </a:r>
            <a:r>
              <a:rPr lang="uk-UA" baseline="0" dirty="0" smtClean="0"/>
              <a:t>’</a:t>
            </a:r>
            <a:r>
              <a:rPr lang="en-US" baseline="0" dirty="0" smtClean="0"/>
              <a:t>t have just one perfect model of how memories are stored.  Your text focuses on the Atkinson-</a:t>
            </a:r>
            <a:r>
              <a:rPr lang="en-US" baseline="0" dirty="0" err="1" smtClean="0"/>
              <a:t>Shiffrin</a:t>
            </a:r>
            <a:r>
              <a:rPr lang="en-US" baseline="0" dirty="0" smtClean="0"/>
              <a:t> Model and touches a little on the </a:t>
            </a:r>
            <a:r>
              <a:rPr lang="en-US" baseline="0" dirty="0" err="1" smtClean="0"/>
              <a:t>Baddeley</a:t>
            </a:r>
            <a:r>
              <a:rPr lang="en-US" baseline="0" dirty="0" smtClean="0"/>
              <a:t> and Hitch Model,  But know that these aren’t the only ones and if you continue in psychology, you’ll most likely learn more about this in your cognition class.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Atkinson-</a:t>
            </a:r>
            <a:r>
              <a:rPr lang="en-US" b="1" dirty="0" err="1" smtClean="0"/>
              <a:t>Shiffrin</a:t>
            </a:r>
            <a:r>
              <a:rPr lang="en-US" b="1" dirty="0" smtClean="0"/>
              <a:t> Model is the one we will spend the most time talking about and it has 3 stages: sensory, short term memory and long term memory and we are going</a:t>
            </a:r>
            <a:r>
              <a:rPr lang="en-US" b="1" baseline="0" dirty="0" smtClean="0"/>
              <a:t> to discuss these stages in the  next few slides</a:t>
            </a:r>
            <a:r>
              <a:rPr lang="en-US" dirty="0" smtClean="0"/>
              <a:t>:  but over all the</a:t>
            </a:r>
            <a:r>
              <a:rPr lang="en-US" baseline="0" dirty="0" smtClean="0"/>
              <a:t> model</a:t>
            </a:r>
            <a:r>
              <a:rPr lang="en-US" dirty="0" smtClean="0"/>
              <a:t> is</a:t>
            </a:r>
            <a:r>
              <a:rPr lang="en-US" baseline="0" dirty="0" smtClean="0"/>
              <a:t> based on the belief</a:t>
            </a:r>
            <a:r>
              <a:rPr lang="en-US" dirty="0" smtClean="0"/>
              <a:t> that</a:t>
            </a:r>
            <a:r>
              <a:rPr lang="en-US" baseline="0" dirty="0" smtClean="0"/>
              <a:t> memories are processed in the brain the same way that a computer would process something.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In contrast,</a:t>
            </a:r>
            <a:r>
              <a:rPr lang="en-US" b="1" baseline="0" dirty="0" smtClean="0"/>
              <a:t> is the </a:t>
            </a:r>
            <a:r>
              <a:rPr lang="en-US" b="1" dirty="0" err="1" smtClean="0"/>
              <a:t>Baddeley</a:t>
            </a:r>
            <a:r>
              <a:rPr lang="en-US" b="1" dirty="0" smtClean="0"/>
              <a:t> and Hitch Model</a:t>
            </a:r>
            <a:r>
              <a:rPr lang="en-US" dirty="0" smtClean="0"/>
              <a:t>:</a:t>
            </a:r>
            <a:r>
              <a:rPr lang="en-US" baseline="0" dirty="0" smtClean="0"/>
              <a:t>  assumes that memories are stored more like a computer filing cabinet:   pulling up different folders and places information inside,  this the picture on the left.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Model has 3 parts of working memory:  </a:t>
            </a:r>
            <a:r>
              <a:rPr lang="en-US" baseline="0" dirty="0" err="1" smtClean="0"/>
              <a:t>visiospatial</a:t>
            </a:r>
            <a:r>
              <a:rPr lang="en-US" baseline="0" dirty="0" smtClean="0"/>
              <a:t> sketchpad, episodic buffer, and a phonological loop:  The type of short term memory used would depend on the external stimuli.   The </a:t>
            </a:r>
            <a:r>
              <a:rPr lang="en-US" baseline="0" dirty="0" err="1" smtClean="0"/>
              <a:t>visiospatial</a:t>
            </a:r>
            <a:r>
              <a:rPr lang="en-US" baseline="0" dirty="0" smtClean="0"/>
              <a:t> sketch pad </a:t>
            </a:r>
            <a:r>
              <a:rPr lang="en-US" baseline="0" dirty="0" err="1" smtClean="0"/>
              <a:t>prcessing</a:t>
            </a:r>
            <a:r>
              <a:rPr lang="en-US" baseline="0" dirty="0" smtClean="0"/>
              <a:t> imagery, information about space, and is used in navigation.  It is also responsible for manipulating images. The phonological loop handles both spoken and written words and manipulate speech based information.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episodic buffer is responsible for linking the different types of information together and preparing it to be stored in the long term memory.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There is also a central executive part of memory that oversees the flow of information into these 3 parts,  the executive also handles cognitive tasks like arithmetic and problem solving.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C94D031-8903-FC4D-8F28-E937B5527166}" type="slidenum">
              <a:rPr lang="en-US" smtClean="0"/>
              <a:t>11</a:t>
            </a:fld>
            <a:endParaRPr lang="en-US"/>
          </a:p>
        </p:txBody>
      </p:sp>
    </p:spTree>
    <p:extLst>
      <p:ext uri="{BB962C8B-B14F-4D97-AF65-F5344CB8AC3E}">
        <p14:creationId xmlns:p14="http://schemas.microsoft.com/office/powerpoint/2010/main" val="308572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Going into</a:t>
            </a:r>
            <a:r>
              <a:rPr lang="en-US" baseline="0" dirty="0" smtClean="0"/>
              <a:t> detail about the first model of memory, the Atkinson-</a:t>
            </a:r>
            <a:r>
              <a:rPr lang="en-US" baseline="0" dirty="0" err="1" smtClean="0"/>
              <a:t>shiffrin</a:t>
            </a:r>
            <a:r>
              <a:rPr lang="en-US" baseline="0" dirty="0" smtClean="0"/>
              <a:t> Model </a:t>
            </a:r>
          </a:p>
          <a:p>
            <a:r>
              <a:rPr lang="en-US" baseline="0" dirty="0" smtClean="0"/>
              <a:t>The first part of this model is the Sensory memory.  The is the first stop for external stimuli </a:t>
            </a:r>
            <a:endParaRPr lang="en-US" dirty="0" smtClean="0"/>
          </a:p>
          <a:p>
            <a:endParaRPr lang="en-US" dirty="0" smtClean="0"/>
          </a:p>
          <a:p>
            <a:r>
              <a:rPr lang="en-US" dirty="0" smtClean="0"/>
              <a:t>So this is Where you hold information for initial</a:t>
            </a:r>
            <a:r>
              <a:rPr lang="en-US" baseline="0" dirty="0" smtClean="0"/>
              <a:t> processing, </a:t>
            </a:r>
          </a:p>
          <a:p>
            <a:r>
              <a:rPr lang="en-US" baseline="0" dirty="0" smtClean="0"/>
              <a:t>But this is Very Brief: only lasts about a second if that</a:t>
            </a:r>
          </a:p>
          <a:p>
            <a:r>
              <a:rPr lang="en-US" baseline="0" dirty="0" smtClean="0"/>
              <a:t>There is a sensory store for each sense </a:t>
            </a:r>
          </a:p>
          <a:p>
            <a:pPr marL="171450" indent="-171450">
              <a:buFontTx/>
              <a:buChar char="-"/>
            </a:pPr>
            <a:r>
              <a:rPr lang="en-US" baseline="0" dirty="0" smtClean="0"/>
              <a:t>If the sensory information we take in  is not deemed valuable: we discard it, or forget it.  </a:t>
            </a:r>
          </a:p>
          <a:p>
            <a:pPr marL="171450" indent="-171450">
              <a:buFontTx/>
              <a:buChar char="-"/>
            </a:pPr>
            <a:r>
              <a:rPr lang="en-US" baseline="0" dirty="0" smtClean="0"/>
              <a:t>And.,..</a:t>
            </a:r>
          </a:p>
          <a:p>
            <a:pPr marL="171450" indent="-171450">
              <a:buFontTx/>
              <a:buChar char="-"/>
            </a:pPr>
            <a:r>
              <a:rPr lang="en-US" baseline="0" dirty="0" smtClean="0"/>
              <a:t>Most is discarded:  because we are constantly bombarded with so much information about our environments, we couldn’t possibly remember all of it.  But even even this discarding of information after, the sensory store provides continuity about stimuli coming in from the environment.   </a:t>
            </a:r>
            <a:endParaRPr lang="en-US" dirty="0" smtClean="0"/>
          </a:p>
          <a:p>
            <a:endParaRPr lang="en-US" baseline="0" dirty="0" smtClean="0"/>
          </a:p>
          <a:p>
            <a:pPr marL="171450" indent="-171450">
              <a:buFontTx/>
              <a:buChar char="-"/>
            </a:pPr>
            <a:r>
              <a:rPr lang="en-US" baseline="0" dirty="0" smtClean="0"/>
              <a:t>You </a:t>
            </a:r>
            <a:r>
              <a:rPr lang="en-US" baseline="0" dirty="0" smtClean="0"/>
              <a:t>only move info into working, or short- term memory if it is deemed </a:t>
            </a:r>
            <a:r>
              <a:rPr lang="en-US" baseline="0" dirty="0" smtClean="0"/>
              <a:t>valuable using selective attention</a:t>
            </a:r>
          </a:p>
          <a:p>
            <a:pPr marL="171450" indent="-171450">
              <a:buFontTx/>
              <a:buChar char="-"/>
            </a:pPr>
            <a:endParaRPr lang="en-US" baseline="0" dirty="0" smtClean="0"/>
          </a:p>
          <a:p>
            <a:pPr marL="171450" indent="-171450">
              <a:buFontTx/>
              <a:buChar char="-"/>
            </a:pPr>
            <a:r>
              <a:rPr lang="en-US" baseline="0" dirty="0" smtClean="0"/>
              <a:t>An example of this </a:t>
            </a:r>
          </a:p>
          <a:p>
            <a:pPr marL="171450" indent="-171450">
              <a:buFontTx/>
              <a:buChar char="-"/>
            </a:pPr>
            <a:r>
              <a:rPr lang="en-US" baseline="0" dirty="0" smtClean="0"/>
              <a:t>teacher’s </a:t>
            </a:r>
            <a:r>
              <a:rPr lang="en-US" baseline="0" dirty="0" smtClean="0"/>
              <a:t>clothes, if appropriate, you don</a:t>
            </a:r>
            <a:r>
              <a:rPr lang="uk-UA" baseline="0" dirty="0" smtClean="0"/>
              <a:t>’</a:t>
            </a:r>
            <a:r>
              <a:rPr lang="en-US" baseline="0" dirty="0" smtClean="0"/>
              <a:t>t think about it, but if he or she came to class in a clown outfit  </a:t>
            </a:r>
            <a:endParaRPr lang="en-US" dirty="0"/>
          </a:p>
        </p:txBody>
      </p:sp>
      <p:sp>
        <p:nvSpPr>
          <p:cNvPr id="4" name="Slide Number Placeholder 3"/>
          <p:cNvSpPr>
            <a:spLocks noGrp="1"/>
          </p:cNvSpPr>
          <p:nvPr>
            <p:ph type="sldNum" sz="quarter" idx="10"/>
          </p:nvPr>
        </p:nvSpPr>
        <p:spPr/>
        <p:txBody>
          <a:bodyPr/>
          <a:lstStyle/>
          <a:p>
            <a:fld id="{6C94D031-8903-FC4D-8F28-E937B5527166}" type="slidenum">
              <a:rPr lang="en-US" smtClean="0"/>
              <a:t>12</a:t>
            </a:fld>
            <a:endParaRPr lang="en-US"/>
          </a:p>
        </p:txBody>
      </p:sp>
    </p:spTree>
    <p:extLst>
      <p:ext uri="{BB962C8B-B14F-4D97-AF65-F5344CB8AC3E}">
        <p14:creationId xmlns:p14="http://schemas.microsoft.com/office/powerpoint/2010/main" val="3734649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J.R. </a:t>
            </a:r>
            <a:r>
              <a:rPr lang="en-US" dirty="0" err="1" smtClean="0"/>
              <a:t>Stroop</a:t>
            </a:r>
            <a:r>
              <a:rPr lang="en-US" dirty="0" smtClean="0"/>
              <a:t> did a</a:t>
            </a:r>
            <a:r>
              <a:rPr lang="en-US" baseline="0" dirty="0" smtClean="0"/>
              <a:t> very significant study on sensory memory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www.youtube.com</a:t>
            </a:r>
            <a:r>
              <a:rPr lang="en-US" dirty="0" smtClean="0"/>
              <a:t>/</a:t>
            </a:r>
            <a:r>
              <a:rPr lang="en-US" dirty="0" err="1" smtClean="0"/>
              <a:t>watch?v</a:t>
            </a:r>
            <a:r>
              <a:rPr lang="en-US" dirty="0" smtClean="0"/>
              <a:t>=1EOe0GTk4xs&amp;ebc=ANyPxKqW6nRXja9mfyB7VpmshdGmiN1qA1ZV9DmxK3lw8EKeB6Azc9zL1FYIjWtwsLWGHsmBCZqLvfWHrsa7NT19721hkDO9Ag</a:t>
            </a:r>
          </a:p>
          <a:p>
            <a:endParaRPr lang="en-US" dirty="0"/>
          </a:p>
        </p:txBody>
      </p:sp>
      <p:sp>
        <p:nvSpPr>
          <p:cNvPr id="4" name="Slide Number Placeholder 3"/>
          <p:cNvSpPr>
            <a:spLocks noGrp="1"/>
          </p:cNvSpPr>
          <p:nvPr>
            <p:ph type="sldNum" sz="quarter" idx="10"/>
          </p:nvPr>
        </p:nvSpPr>
        <p:spPr/>
        <p:txBody>
          <a:bodyPr/>
          <a:lstStyle/>
          <a:p>
            <a:fld id="{6C94D031-8903-FC4D-8F28-E937B5527166}" type="slidenum">
              <a:rPr lang="en-US" smtClean="0"/>
              <a:t>13</a:t>
            </a:fld>
            <a:endParaRPr lang="en-US"/>
          </a:p>
        </p:txBody>
      </p:sp>
    </p:spTree>
    <p:extLst>
      <p:ext uri="{BB962C8B-B14F-4D97-AF65-F5344CB8AC3E}">
        <p14:creationId xmlns:p14="http://schemas.microsoft.com/office/powerpoint/2010/main" val="2855586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Temporary storage system that processes the sensory</a:t>
            </a:r>
            <a:r>
              <a:rPr lang="en-US" baseline="0" dirty="0" smtClean="0"/>
              <a:t> information. </a:t>
            </a:r>
          </a:p>
          <a:p>
            <a:pPr marL="171450" indent="-171450">
              <a:buFontTx/>
              <a:buChar char="-"/>
            </a:pPr>
            <a:r>
              <a:rPr lang="en-US" baseline="0" dirty="0" smtClean="0"/>
              <a:t>Information is then either transferred into long-term memory or it is discarded or forgotten </a:t>
            </a:r>
          </a:p>
          <a:p>
            <a:pPr marL="171450" indent="-171450">
              <a:buFontTx/>
              <a:buChar char="-"/>
            </a:pPr>
            <a:r>
              <a:rPr lang="en-US" baseline="0" dirty="0" smtClean="0"/>
              <a:t>Last about 18 seconds </a:t>
            </a:r>
          </a:p>
          <a:p>
            <a:pPr marL="171450" indent="-171450">
              <a:buFontTx/>
              <a:buChar char="-"/>
            </a:pPr>
            <a:r>
              <a:rPr lang="en-US" baseline="0" dirty="0" smtClean="0"/>
              <a:t>George Miller conducted research on working </a:t>
            </a:r>
            <a:r>
              <a:rPr lang="en-US" baseline="0" dirty="0" err="1" smtClean="0"/>
              <a:t>mmory</a:t>
            </a:r>
            <a:r>
              <a:rPr lang="en-US" baseline="0" dirty="0" smtClean="0"/>
              <a:t> and found that most people can hold 5-9 chunks of information.  </a:t>
            </a:r>
            <a:endParaRPr lang="en-US" dirty="0"/>
          </a:p>
        </p:txBody>
      </p:sp>
      <p:sp>
        <p:nvSpPr>
          <p:cNvPr id="4" name="Slide Number Placeholder 3"/>
          <p:cNvSpPr>
            <a:spLocks noGrp="1"/>
          </p:cNvSpPr>
          <p:nvPr>
            <p:ph type="sldNum" sz="quarter" idx="10"/>
          </p:nvPr>
        </p:nvSpPr>
        <p:spPr/>
        <p:txBody>
          <a:bodyPr/>
          <a:lstStyle/>
          <a:p>
            <a:fld id="{6C94D031-8903-FC4D-8F28-E937B5527166}" type="slidenum">
              <a:rPr lang="en-US" smtClean="0"/>
              <a:t>14</a:t>
            </a:fld>
            <a:endParaRPr lang="en-US"/>
          </a:p>
        </p:txBody>
      </p:sp>
    </p:spTree>
    <p:extLst>
      <p:ext uri="{BB962C8B-B14F-4D97-AF65-F5344CB8AC3E}">
        <p14:creationId xmlns:p14="http://schemas.microsoft.com/office/powerpoint/2010/main" val="1049186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4D031-8903-FC4D-8F28-E937B5527166}" type="slidenum">
              <a:rPr lang="en-US" smtClean="0"/>
              <a:t>15</a:t>
            </a:fld>
            <a:endParaRPr lang="en-US"/>
          </a:p>
        </p:txBody>
      </p:sp>
    </p:spTree>
    <p:extLst>
      <p:ext uri="{BB962C8B-B14F-4D97-AF65-F5344CB8AC3E}">
        <p14:creationId xmlns:p14="http://schemas.microsoft.com/office/powerpoint/2010/main" val="617417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4D031-8903-FC4D-8F28-E937B5527166}" type="slidenum">
              <a:rPr lang="en-US" smtClean="0"/>
              <a:t>16</a:t>
            </a:fld>
            <a:endParaRPr lang="en-US"/>
          </a:p>
        </p:txBody>
      </p:sp>
    </p:spTree>
    <p:extLst>
      <p:ext uri="{BB962C8B-B14F-4D97-AF65-F5344CB8AC3E}">
        <p14:creationId xmlns:p14="http://schemas.microsoft.com/office/powerpoint/2010/main" val="708712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a memorization strategy that involves taking a larger number of information and organizing</a:t>
            </a:r>
            <a:r>
              <a:rPr lang="en-US" baseline="0" dirty="0" smtClean="0"/>
              <a:t> </a:t>
            </a:r>
            <a:r>
              <a:rPr lang="en-US" dirty="0" smtClean="0"/>
              <a:t> it into</a:t>
            </a:r>
            <a:r>
              <a:rPr lang="en-US" baseline="0" dirty="0" smtClean="0"/>
              <a:t> more manageable chunks.  </a:t>
            </a:r>
            <a:endParaRPr lang="en-US" dirty="0" smtClean="0"/>
          </a:p>
          <a:p>
            <a:endParaRPr lang="en-US" dirty="0"/>
          </a:p>
        </p:txBody>
      </p:sp>
      <p:sp>
        <p:nvSpPr>
          <p:cNvPr id="4" name="Slide Number Placeholder 3"/>
          <p:cNvSpPr>
            <a:spLocks noGrp="1"/>
          </p:cNvSpPr>
          <p:nvPr>
            <p:ph type="sldNum" sz="quarter" idx="10"/>
          </p:nvPr>
        </p:nvSpPr>
        <p:spPr/>
        <p:txBody>
          <a:bodyPr/>
          <a:lstStyle/>
          <a:p>
            <a:fld id="{6C94D031-8903-FC4D-8F28-E937B5527166}" type="slidenum">
              <a:rPr lang="en-US" smtClean="0"/>
              <a:t>17</a:t>
            </a:fld>
            <a:endParaRPr lang="en-US"/>
          </a:p>
        </p:txBody>
      </p:sp>
    </p:spTree>
    <p:extLst>
      <p:ext uri="{BB962C8B-B14F-4D97-AF65-F5344CB8AC3E}">
        <p14:creationId xmlns:p14="http://schemas.microsoft.com/office/powerpoint/2010/main" val="3334397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94D031-8903-FC4D-8F28-E937B5527166}" type="slidenum">
              <a:rPr lang="en-US" smtClean="0"/>
              <a:t>18</a:t>
            </a:fld>
            <a:endParaRPr lang="en-US"/>
          </a:p>
        </p:txBody>
      </p:sp>
    </p:spTree>
    <p:extLst>
      <p:ext uri="{BB962C8B-B14F-4D97-AF65-F5344CB8AC3E}">
        <p14:creationId xmlns:p14="http://schemas.microsoft.com/office/powerpoint/2010/main" val="3644982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either chunk this further by</a:t>
            </a:r>
            <a:r>
              <a:rPr lang="en-US" baseline="0" dirty="0" smtClean="0"/>
              <a:t> just chunking </a:t>
            </a:r>
            <a:r>
              <a:rPr lang="en-US" baseline="0" dirty="0" err="1" smtClean="0"/>
              <a:t>Prooduce</a:t>
            </a:r>
            <a:r>
              <a:rPr lang="en-US" baseline="0" dirty="0" smtClean="0"/>
              <a:t>, deli, dairy </a:t>
            </a:r>
            <a:endParaRPr lang="en-US" dirty="0"/>
          </a:p>
        </p:txBody>
      </p:sp>
      <p:sp>
        <p:nvSpPr>
          <p:cNvPr id="4" name="Slide Number Placeholder 3"/>
          <p:cNvSpPr>
            <a:spLocks noGrp="1"/>
          </p:cNvSpPr>
          <p:nvPr>
            <p:ph type="sldNum" sz="quarter" idx="10"/>
          </p:nvPr>
        </p:nvSpPr>
        <p:spPr/>
        <p:txBody>
          <a:bodyPr/>
          <a:lstStyle/>
          <a:p>
            <a:fld id="{6C94D031-8903-FC4D-8F28-E937B5527166}" type="slidenum">
              <a:rPr lang="en-US" smtClean="0"/>
              <a:t>19</a:t>
            </a:fld>
            <a:endParaRPr lang="en-US"/>
          </a:p>
        </p:txBody>
      </p:sp>
    </p:spTree>
    <p:extLst>
      <p:ext uri="{BB962C8B-B14F-4D97-AF65-F5344CB8AC3E}">
        <p14:creationId xmlns:p14="http://schemas.microsoft.com/office/powerpoint/2010/main" val="632474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4D031-8903-FC4D-8F28-E937B5527166}" type="slidenum">
              <a:rPr lang="en-US" smtClean="0"/>
              <a:t>2</a:t>
            </a:fld>
            <a:endParaRPr lang="en-US"/>
          </a:p>
        </p:txBody>
      </p:sp>
    </p:spTree>
    <p:extLst>
      <p:ext uri="{BB962C8B-B14F-4D97-AF65-F5344CB8AC3E}">
        <p14:creationId xmlns:p14="http://schemas.microsoft.com/office/powerpoint/2010/main" val="2274338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Would be the hard drive of your memory </a:t>
            </a:r>
          </a:p>
          <a:p>
            <a:endParaRPr lang="en-US" dirty="0" smtClean="0"/>
          </a:p>
          <a:p>
            <a:r>
              <a:rPr lang="en-US" dirty="0" smtClean="0"/>
              <a:t>LTM includes everything you remember</a:t>
            </a:r>
            <a:r>
              <a:rPr lang="en-US" baseline="0" dirty="0" smtClean="0"/>
              <a:t> from a few minutes ago to to years ago.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C94D031-8903-FC4D-8F28-E937B5527166}" type="slidenum">
              <a:rPr lang="en-US" smtClean="0"/>
              <a:t>20</a:t>
            </a:fld>
            <a:endParaRPr lang="en-US"/>
          </a:p>
        </p:txBody>
      </p:sp>
    </p:spTree>
    <p:extLst>
      <p:ext uri="{BB962C8B-B14F-4D97-AF65-F5344CB8AC3E}">
        <p14:creationId xmlns:p14="http://schemas.microsoft.com/office/powerpoint/2010/main" val="1890856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4D031-8903-FC4D-8F28-E937B5527166}" type="slidenum">
              <a:rPr lang="en-US" smtClean="0"/>
              <a:t>21</a:t>
            </a:fld>
            <a:endParaRPr lang="en-US"/>
          </a:p>
        </p:txBody>
      </p:sp>
    </p:spTree>
    <p:extLst>
      <p:ext uri="{BB962C8B-B14F-4D97-AF65-F5344CB8AC3E}">
        <p14:creationId xmlns:p14="http://schemas.microsoft.com/office/powerpoint/2010/main" val="1648574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Episodic memory was first proposed</a:t>
            </a:r>
            <a:r>
              <a:rPr lang="en-US" baseline="0" dirty="0" smtClean="0"/>
              <a:t> by a psychologist named </a:t>
            </a:r>
            <a:r>
              <a:rPr lang="en-US" baseline="0" dirty="0" err="1" smtClean="0"/>
              <a:t>Tulving</a:t>
            </a:r>
            <a:r>
              <a:rPr lang="en-US" baseline="0" dirty="0" smtClean="0"/>
              <a:t> </a:t>
            </a:r>
            <a:endParaRPr lang="en-US" dirty="0" smtClean="0"/>
          </a:p>
          <a:p>
            <a:r>
              <a:rPr lang="en-US" dirty="0" smtClean="0"/>
              <a:t>We talked about semantic</a:t>
            </a:r>
            <a:r>
              <a:rPr lang="en-US" baseline="0" dirty="0" smtClean="0"/>
              <a:t> memory when we discussed encoding </a:t>
            </a:r>
          </a:p>
          <a:p>
            <a:endParaRPr lang="en-US" baseline="0" dirty="0" smtClean="0"/>
          </a:p>
          <a:p>
            <a:r>
              <a:rPr lang="en-US" baseline="0" dirty="0" smtClean="0"/>
              <a:t>Episodic: memory of particular places and particular times</a:t>
            </a:r>
          </a:p>
          <a:p>
            <a:r>
              <a:rPr lang="en-US" baseline="0" dirty="0" smtClean="0"/>
              <a:t>Episodic memory involves both recollection of visual imagery and the feeling of familiarity of an event </a:t>
            </a:r>
          </a:p>
          <a:p>
            <a:endParaRPr lang="en-US" dirty="0"/>
          </a:p>
        </p:txBody>
      </p:sp>
      <p:sp>
        <p:nvSpPr>
          <p:cNvPr id="4" name="Slide Number Placeholder 3"/>
          <p:cNvSpPr>
            <a:spLocks noGrp="1"/>
          </p:cNvSpPr>
          <p:nvPr>
            <p:ph type="sldNum" sz="quarter" idx="10"/>
          </p:nvPr>
        </p:nvSpPr>
        <p:spPr/>
        <p:txBody>
          <a:bodyPr/>
          <a:lstStyle/>
          <a:p>
            <a:fld id="{6C94D031-8903-FC4D-8F28-E937B5527166}" type="slidenum">
              <a:rPr lang="en-US" smtClean="0"/>
              <a:t>22</a:t>
            </a:fld>
            <a:endParaRPr lang="en-US"/>
          </a:p>
        </p:txBody>
      </p:sp>
    </p:spTree>
    <p:extLst>
      <p:ext uri="{BB962C8B-B14F-4D97-AF65-F5344CB8AC3E}">
        <p14:creationId xmlns:p14="http://schemas.microsoft.com/office/powerpoint/2010/main" val="2411622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Procedural memory:</a:t>
            </a:r>
            <a:r>
              <a:rPr lang="en-US" baseline="0" dirty="0" smtClean="0"/>
              <a:t>  once you have learned how to ride your bike, you have done it so many times that it becomes procedural,  you will remember how even after years.  </a:t>
            </a:r>
            <a:endParaRPr lang="en-US" dirty="0"/>
          </a:p>
        </p:txBody>
      </p:sp>
      <p:sp>
        <p:nvSpPr>
          <p:cNvPr id="4" name="Slide Number Placeholder 3"/>
          <p:cNvSpPr>
            <a:spLocks noGrp="1"/>
          </p:cNvSpPr>
          <p:nvPr>
            <p:ph type="sldNum" sz="quarter" idx="10"/>
          </p:nvPr>
        </p:nvSpPr>
        <p:spPr/>
        <p:txBody>
          <a:bodyPr/>
          <a:lstStyle/>
          <a:p>
            <a:fld id="{6C94D031-8903-FC4D-8F28-E937B5527166}" type="slidenum">
              <a:rPr lang="en-US" smtClean="0"/>
              <a:t>23</a:t>
            </a:fld>
            <a:endParaRPr lang="en-US"/>
          </a:p>
        </p:txBody>
      </p:sp>
    </p:spTree>
    <p:extLst>
      <p:ext uri="{BB962C8B-B14F-4D97-AF65-F5344CB8AC3E}">
        <p14:creationId xmlns:p14="http://schemas.microsoft.com/office/powerpoint/2010/main" val="263581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Emotional conditioning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C94D031-8903-FC4D-8F28-E937B5527166}" type="slidenum">
              <a:rPr lang="en-US" smtClean="0"/>
              <a:t>24</a:t>
            </a:fld>
            <a:endParaRPr lang="en-US"/>
          </a:p>
        </p:txBody>
      </p:sp>
    </p:spTree>
    <p:extLst>
      <p:ext uri="{BB962C8B-B14F-4D97-AF65-F5344CB8AC3E}">
        <p14:creationId xmlns:p14="http://schemas.microsoft.com/office/powerpoint/2010/main" val="3585702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94D031-8903-FC4D-8F28-E937B5527166}" type="slidenum">
              <a:rPr lang="en-US" smtClean="0"/>
              <a:t>25</a:t>
            </a:fld>
            <a:endParaRPr lang="en-US"/>
          </a:p>
        </p:txBody>
      </p:sp>
    </p:spTree>
    <p:extLst>
      <p:ext uri="{BB962C8B-B14F-4D97-AF65-F5344CB8AC3E}">
        <p14:creationId xmlns:p14="http://schemas.microsoft.com/office/powerpoint/2010/main" val="1246304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every event</a:t>
            </a:r>
            <a:r>
              <a:rPr lang="en-US" baseline="0" dirty="0" smtClean="0"/>
              <a:t> over the course of your life:  meals, conversation, clothes, dates, everything  </a:t>
            </a:r>
          </a:p>
          <a:p>
            <a:endParaRPr lang="en-US" baseline="0" dirty="0" smtClean="0"/>
          </a:p>
          <a:p>
            <a:r>
              <a:rPr lang="en-US" baseline="0" dirty="0" smtClean="0"/>
              <a:t>Very Rare:  today, there’s only 12 known people with this ability </a:t>
            </a:r>
          </a:p>
          <a:p>
            <a:endParaRPr lang="en-US" baseline="0" dirty="0" smtClean="0"/>
          </a:p>
          <a:p>
            <a:r>
              <a:rPr lang="en-US" baseline="0" dirty="0" err="1" smtClean="0"/>
              <a:t>Marilu</a:t>
            </a:r>
            <a:r>
              <a:rPr lang="en-US" baseline="0" dirty="0" smtClean="0"/>
              <a:t> </a:t>
            </a:r>
            <a:r>
              <a:rPr lang="en-US" baseline="0" dirty="0" err="1" smtClean="0"/>
              <a:t>Henner</a:t>
            </a:r>
            <a:r>
              <a:rPr lang="en-US" baseline="0" dirty="0" smtClean="0"/>
              <a:t>: actress with </a:t>
            </a:r>
            <a:r>
              <a:rPr lang="en-US" baseline="0" dirty="0" err="1" smtClean="0"/>
              <a:t>Hyperthymesia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C94D031-8903-FC4D-8F28-E937B5527166}" type="slidenum">
              <a:rPr lang="en-US" smtClean="0"/>
              <a:t>26</a:t>
            </a:fld>
            <a:endParaRPr lang="en-US"/>
          </a:p>
        </p:txBody>
      </p:sp>
    </p:spTree>
    <p:extLst>
      <p:ext uri="{BB962C8B-B14F-4D97-AF65-F5344CB8AC3E}">
        <p14:creationId xmlns:p14="http://schemas.microsoft.com/office/powerpoint/2010/main" val="3117977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Retrieve information everyday, when you get ready for the day and brush your and your teeth, when you drive to work, you are retrieving information about those things from your storage.  </a:t>
            </a:r>
          </a:p>
          <a:p>
            <a:pPr marL="171450" indent="-171450">
              <a:buFontTx/>
              <a:buChar char="-"/>
            </a:pPr>
            <a:endParaRPr lang="en-US" baseline="0" dirty="0" smtClean="0"/>
          </a:p>
          <a:p>
            <a:pPr marL="171450" indent="-171450">
              <a:buFontTx/>
              <a:buChar char="-"/>
            </a:pPr>
            <a:r>
              <a:rPr lang="en-US" baseline="0" dirty="0" smtClean="0"/>
              <a:t>Recall:  accessing information without cues</a:t>
            </a:r>
            <a:r>
              <a:rPr lang="en-US" baseline="0" dirty="0" smtClean="0">
                <a:sym typeface="Wingdings"/>
              </a:rPr>
              <a:t> so like when you are taking a written essay exam, you are recalling that information without a cue </a:t>
            </a:r>
          </a:p>
          <a:p>
            <a:pPr marL="171450" indent="-171450">
              <a:buFontTx/>
              <a:buChar char="-"/>
            </a:pPr>
            <a:r>
              <a:rPr lang="en-US" baseline="0" dirty="0" smtClean="0">
                <a:sym typeface="Wingdings"/>
              </a:rPr>
              <a:t>Recognition:  when you correctly identify information that you previously learned.  This is like when you take a multiple choice test: you have to recognize the correct response based </a:t>
            </a:r>
            <a:r>
              <a:rPr lang="en-US" baseline="0" dirty="0" err="1" smtClean="0">
                <a:sym typeface="Wingdings"/>
              </a:rPr>
              <a:t>oon</a:t>
            </a:r>
            <a:r>
              <a:rPr lang="en-US" baseline="0" dirty="0" smtClean="0">
                <a:sym typeface="Wingdings"/>
              </a:rPr>
              <a:t> the cue they gave you in the question </a:t>
            </a:r>
          </a:p>
          <a:p>
            <a:pPr marL="1085850" lvl="2" indent="-171450">
              <a:buFontTx/>
              <a:buChar char="-"/>
            </a:pPr>
            <a:r>
              <a:rPr lang="en-US" baseline="0" dirty="0" smtClean="0">
                <a:sym typeface="Wingdings"/>
              </a:rPr>
              <a:t>Recognition involves the process of comparison,</a:t>
            </a:r>
          </a:p>
          <a:p>
            <a:pPr marL="171450" indent="-171450">
              <a:buFontTx/>
              <a:buChar char="-"/>
            </a:pPr>
            <a:r>
              <a:rPr lang="en-US" dirty="0" smtClean="0"/>
              <a:t>Relearning</a:t>
            </a:r>
            <a:r>
              <a:rPr lang="en-US" baseline="0" dirty="0" smtClean="0"/>
              <a:t>: exactly how it sounds:  relearning,  but this learning can happen much faster.  So like I took French in high school but I didn’t touch it for a few years and forgot so much,, I could not have spoken it if you had asked me but then I decided to take an intro French class in college and The information came back a lot faster.</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C94D031-8903-FC4D-8F28-E937B5527166}" type="slidenum">
              <a:rPr lang="en-US" smtClean="0"/>
              <a:t>27</a:t>
            </a:fld>
            <a:endParaRPr lang="en-US"/>
          </a:p>
        </p:txBody>
      </p:sp>
    </p:spTree>
    <p:extLst>
      <p:ext uri="{BB962C8B-B14F-4D97-AF65-F5344CB8AC3E}">
        <p14:creationId xmlns:p14="http://schemas.microsoft.com/office/powerpoint/2010/main" val="1349086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learn about the nature of memory from you book section 8.1</a:t>
            </a:r>
          </a:p>
          <a:p>
            <a:endParaRPr lang="en-US" dirty="0" smtClean="0"/>
          </a:p>
          <a:p>
            <a:r>
              <a:rPr lang="en-US" dirty="0" smtClean="0"/>
              <a:t>Your book wants you to be able to know the functions of memory,</a:t>
            </a:r>
            <a:r>
              <a:rPr lang="en-US" baseline="0" dirty="0" smtClean="0"/>
              <a:t> the stages of memory, and to be able to distinguish between the different types of memory.  </a:t>
            </a:r>
            <a:endParaRPr lang="en-US" dirty="0"/>
          </a:p>
        </p:txBody>
      </p:sp>
      <p:sp>
        <p:nvSpPr>
          <p:cNvPr id="4" name="Slide Number Placeholder 3"/>
          <p:cNvSpPr>
            <a:spLocks noGrp="1"/>
          </p:cNvSpPr>
          <p:nvPr>
            <p:ph type="sldNum" sz="quarter" idx="10"/>
          </p:nvPr>
        </p:nvSpPr>
        <p:spPr/>
        <p:txBody>
          <a:bodyPr/>
          <a:lstStyle/>
          <a:p>
            <a:fld id="{6C94D031-8903-FC4D-8F28-E937B5527166}" type="slidenum">
              <a:rPr lang="en-US" smtClean="0"/>
              <a:t>3</a:t>
            </a:fld>
            <a:endParaRPr lang="en-US"/>
          </a:p>
        </p:txBody>
      </p:sp>
    </p:spTree>
    <p:extLst>
      <p:ext uri="{BB962C8B-B14F-4D97-AF65-F5344CB8AC3E}">
        <p14:creationId xmlns:p14="http://schemas.microsoft.com/office/powerpoint/2010/main" val="1648451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pictures here give you another overview of memory by showing you the order of the stages you are going to learn about:  we’ll start with learning about the types of encoding and then go on the learn about storage and retrieval of memories </a:t>
            </a:r>
          </a:p>
          <a:p>
            <a:endParaRPr lang="en-US" baseline="0" dirty="0" smtClean="0"/>
          </a:p>
          <a:p>
            <a:endParaRPr lang="en-US" dirty="0" smtClean="0"/>
          </a:p>
          <a:p>
            <a:r>
              <a:rPr lang="en-US" dirty="0" smtClean="0"/>
              <a:t>Automatic </a:t>
            </a:r>
            <a:r>
              <a:rPr lang="en-US" dirty="0" smtClean="0"/>
              <a:t>encoding: time, space frequency, meaning of words  (last time you studies a test, remembering time of day)</a:t>
            </a:r>
          </a:p>
          <a:p>
            <a:r>
              <a:rPr lang="en-US" dirty="0" smtClean="0"/>
              <a:t>Effortful: when</a:t>
            </a:r>
            <a:r>
              <a:rPr lang="en-US" baseline="0" dirty="0" smtClean="0"/>
              <a:t> you study for a test or learn a new language, you had to put a lot more attention and effort into learning.  </a:t>
            </a:r>
          </a:p>
          <a:p>
            <a:endParaRPr lang="en-US" baseline="0" dirty="0" smtClean="0"/>
          </a:p>
          <a:p>
            <a:r>
              <a:rPr lang="en-US" baseline="0" dirty="0" smtClean="0"/>
              <a:t>Storage: permanent record of of the material </a:t>
            </a:r>
          </a:p>
          <a:p>
            <a:r>
              <a:rPr lang="en-US" baseline="0" dirty="0" smtClean="0"/>
              <a:t>Recognition: identify info you have encountered before: uses a process of comparison (multiple choice test) </a:t>
            </a:r>
          </a:p>
          <a:p>
            <a:r>
              <a:rPr lang="en-US" baseline="0" dirty="0" smtClean="0"/>
              <a:t>Recall: access without cues (essay test)</a:t>
            </a:r>
            <a:endParaRPr lang="en-US" dirty="0"/>
          </a:p>
        </p:txBody>
      </p:sp>
      <p:sp>
        <p:nvSpPr>
          <p:cNvPr id="4" name="Slide Number Placeholder 3"/>
          <p:cNvSpPr>
            <a:spLocks noGrp="1"/>
          </p:cNvSpPr>
          <p:nvPr>
            <p:ph type="sldNum" sz="quarter" idx="10"/>
          </p:nvPr>
        </p:nvSpPr>
        <p:spPr/>
        <p:txBody>
          <a:bodyPr/>
          <a:lstStyle/>
          <a:p>
            <a:fld id="{6C94D031-8903-FC4D-8F28-E937B5527166}" type="slidenum">
              <a:rPr lang="en-US" smtClean="0"/>
              <a:t>4</a:t>
            </a:fld>
            <a:endParaRPr lang="en-US"/>
          </a:p>
        </p:txBody>
      </p:sp>
    </p:spTree>
    <p:extLst>
      <p:ext uri="{BB962C8B-B14F-4D97-AF65-F5344CB8AC3E}">
        <p14:creationId xmlns:p14="http://schemas.microsoft.com/office/powerpoint/2010/main" val="3286672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Encoding is</a:t>
            </a:r>
            <a:r>
              <a:rPr lang="en-US" baseline="0" dirty="0" smtClean="0"/>
              <a:t> method that we get new information that we perceive out in our environment </a:t>
            </a:r>
            <a:r>
              <a:rPr lang="en-US" dirty="0" smtClean="0"/>
              <a:t>into our brain’s</a:t>
            </a:r>
            <a:r>
              <a:rPr lang="en-US" baseline="0" dirty="0" smtClean="0"/>
              <a:t> memory system.  </a:t>
            </a:r>
          </a:p>
          <a:p>
            <a:r>
              <a:rPr lang="en-US" baseline="0" dirty="0" smtClean="0"/>
              <a:t>Once in the memory system, our brains label of code this new information for understanding and possible future use.  This process of encoding can be done in two ways:  either automatically or with effort.  </a:t>
            </a:r>
          </a:p>
          <a:p>
            <a:endParaRPr lang="en-US" baseline="0" dirty="0" smtClean="0"/>
          </a:p>
          <a:p>
            <a:r>
              <a:rPr lang="en-US" b="1" baseline="0" dirty="0" smtClean="0"/>
              <a:t>Automatic encoding </a:t>
            </a:r>
            <a:r>
              <a:rPr lang="en-US" baseline="0" dirty="0" smtClean="0"/>
              <a:t>is a process that</a:t>
            </a:r>
            <a:r>
              <a:rPr lang="uk-UA" baseline="0" dirty="0" smtClean="0"/>
              <a:t>’</a:t>
            </a:r>
            <a:r>
              <a:rPr lang="en-US" baseline="0" dirty="0" smtClean="0"/>
              <a:t>s completed without conscious awareness.  We don</a:t>
            </a:r>
            <a:r>
              <a:rPr lang="uk-UA" baseline="0" dirty="0" smtClean="0"/>
              <a:t>’</a:t>
            </a:r>
            <a:r>
              <a:rPr lang="en-US" baseline="0" dirty="0" smtClean="0"/>
              <a:t>t know that we are automatically encoding information, It just happens.   We automatically encode details like time of day, the shape of space around you:  for example, you don’t have to consciously think around remembering that your neighbor always walking her two dogs during the day, its information about your environment that is just automatically processing </a:t>
            </a:r>
          </a:p>
          <a:p>
            <a:r>
              <a:rPr lang="en-US" b="1" baseline="0" dirty="0" smtClean="0"/>
              <a:t>Another example of automatic encoding is the meanings of words</a:t>
            </a:r>
            <a:r>
              <a:rPr lang="en-US" baseline="0" dirty="0" smtClean="0"/>
              <a:t>.   Its important to note that we only automatically encode new meanings of languages that we already know:  example of reading a book or talking with a friend and a new word is used that you understand what the meaning is out of context of the conversation, you are most likely automatically encoding that new word without much effort.  </a:t>
            </a:r>
          </a:p>
          <a:p>
            <a:endParaRPr lang="en-US" baseline="0" dirty="0" smtClean="0"/>
          </a:p>
          <a:p>
            <a:r>
              <a:rPr lang="en-US" baseline="0" dirty="0" smtClean="0"/>
              <a:t>These are in contrast to </a:t>
            </a:r>
            <a:r>
              <a:rPr lang="en-US" b="1" baseline="0" dirty="0" smtClean="0"/>
              <a:t>effortful encoding, </a:t>
            </a:r>
            <a:r>
              <a:rPr lang="en-US" baseline="0" dirty="0" smtClean="0"/>
              <a:t>which takes  lot of attention and effort on our part to encode:  effortful encoding is done when through rehearsal, studying, and making associations between new and old material.  We process peoples names and  telephone numbers this way, because we have to put effort in remembering it later.   For every test you have taken, you have had to </a:t>
            </a:r>
            <a:r>
              <a:rPr lang="en-US" baseline="0" dirty="0" err="1" smtClean="0"/>
              <a:t>effortfully</a:t>
            </a:r>
            <a:r>
              <a:rPr lang="en-US" baseline="0" dirty="0" smtClean="0"/>
              <a:t> encode information to remember it on the test  </a:t>
            </a:r>
          </a:p>
          <a:p>
            <a:endParaRPr lang="en-US" baseline="0" dirty="0" smtClean="0"/>
          </a:p>
          <a:p>
            <a:r>
              <a:rPr lang="en-US" baseline="0" dirty="0" smtClean="0"/>
              <a:t>However:  </a:t>
            </a:r>
          </a:p>
          <a:p>
            <a:r>
              <a:rPr lang="en-US" baseline="0" dirty="0" smtClean="0"/>
              <a:t>Tasks can go from being effortful to procedural:  driving a car.  And learning, or encoding new information about driving can happen automatically.</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6C94D031-8903-FC4D-8F28-E937B5527166}" type="slidenum">
              <a:rPr lang="en-US" smtClean="0"/>
              <a:t>5</a:t>
            </a:fld>
            <a:endParaRPr lang="en-US"/>
          </a:p>
        </p:txBody>
      </p:sp>
    </p:spTree>
    <p:extLst>
      <p:ext uri="{BB962C8B-B14F-4D97-AF65-F5344CB8AC3E}">
        <p14:creationId xmlns:p14="http://schemas.microsoft.com/office/powerpoint/2010/main" val="4104184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easy way to encode more effectively is to</a:t>
            </a:r>
            <a:r>
              <a:rPr lang="en-US" baseline="0" dirty="0" smtClean="0"/>
              <a:t> find a way to make what you are trying to encode more meaningful.  The more meaningful information is, the easier it will be to encode and recall later.  </a:t>
            </a:r>
            <a:endParaRPr lang="en-US" dirty="0" smtClean="0"/>
          </a:p>
          <a:p>
            <a:endParaRPr lang="en-US" dirty="0" smtClean="0"/>
          </a:p>
          <a:p>
            <a:r>
              <a:rPr lang="en-US" dirty="0" smtClean="0"/>
              <a:t>The book has several good example sentences that</a:t>
            </a:r>
            <a:r>
              <a:rPr lang="en-US" baseline="0" dirty="0" smtClean="0"/>
              <a:t> demonstrate this concept.  This sentence is a really good example:  If you saw this sentence alone, if would be difficult to memorize because it is confusing without meaning or context.   But if you are given context for it, such as a prompt word that gives meaning to the sentence, it will become much easier to recall than the sentence was before.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C94D031-8903-FC4D-8F28-E937B5527166}" type="slidenum">
              <a:rPr lang="en-US" smtClean="0"/>
              <a:t>6</a:t>
            </a:fld>
            <a:endParaRPr lang="en-US"/>
          </a:p>
        </p:txBody>
      </p:sp>
    </p:spTree>
    <p:extLst>
      <p:ext uri="{BB962C8B-B14F-4D97-AF65-F5344CB8AC3E}">
        <p14:creationId xmlns:p14="http://schemas.microsoft.com/office/powerpoint/2010/main" val="127173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a:p>
            <a:r>
              <a:rPr lang="en-US" b="1" baseline="0" dirty="0" smtClean="0"/>
              <a:t>Auditory</a:t>
            </a:r>
            <a:r>
              <a:rPr lang="en-US" baseline="0" dirty="0" smtClean="0"/>
              <a:t>: songs for kids </a:t>
            </a:r>
          </a:p>
          <a:p>
            <a:endParaRPr lang="en-US" baseline="0" dirty="0" smtClean="0"/>
          </a:p>
          <a:p>
            <a:r>
              <a:rPr lang="en-US" b="1" baseline="0" dirty="0" smtClean="0"/>
              <a:t>Visual</a:t>
            </a:r>
            <a:r>
              <a:rPr lang="en-US" baseline="0" dirty="0" smtClean="0"/>
              <a:t>: the encoding of images:  you will better remember words if they have images attached to them: EX: Car vs. Truth </a:t>
            </a:r>
          </a:p>
          <a:p>
            <a:endParaRPr lang="en-US" b="1" baseline="0" dirty="0" smtClean="0"/>
          </a:p>
          <a:p>
            <a:r>
              <a:rPr lang="en-US" b="1" baseline="0" dirty="0" smtClean="0"/>
              <a:t>Semantic</a:t>
            </a:r>
            <a:r>
              <a:rPr lang="en-US" baseline="0" dirty="0" smtClean="0"/>
              <a:t>: memory of words and their meanings,  high imagery words are encoded both visually and semantically </a:t>
            </a:r>
          </a:p>
          <a:p>
            <a:endParaRPr lang="en-US" dirty="0"/>
          </a:p>
        </p:txBody>
      </p:sp>
      <p:sp>
        <p:nvSpPr>
          <p:cNvPr id="4" name="Slide Number Placeholder 3"/>
          <p:cNvSpPr>
            <a:spLocks noGrp="1"/>
          </p:cNvSpPr>
          <p:nvPr>
            <p:ph type="sldNum" sz="quarter" idx="10"/>
          </p:nvPr>
        </p:nvSpPr>
        <p:spPr/>
        <p:txBody>
          <a:bodyPr/>
          <a:lstStyle/>
          <a:p>
            <a:fld id="{6C94D031-8903-FC4D-8F28-E937B5527166}" type="slidenum">
              <a:rPr lang="en-US" smtClean="0"/>
              <a:t>7</a:t>
            </a:fld>
            <a:endParaRPr lang="en-US"/>
          </a:p>
        </p:txBody>
      </p:sp>
    </p:spTree>
    <p:extLst>
      <p:ext uri="{BB962C8B-B14F-4D97-AF65-F5344CB8AC3E}">
        <p14:creationId xmlns:p14="http://schemas.microsoft.com/office/powerpoint/2010/main" val="206474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a:t>
            </a:r>
            <a:r>
              <a:rPr lang="en-US" b="1" baseline="0" dirty="0" smtClean="0"/>
              <a:t> encoding of images:  Images can be recalled more easily than words alone.  </a:t>
            </a:r>
            <a:r>
              <a:rPr lang="en-US" i="1" baseline="0" dirty="0" smtClean="0">
                <a:solidFill>
                  <a:srgbClr val="FF0000"/>
                </a:solidFill>
              </a:rPr>
              <a:t>Importantly, high-imagery words are much easier to recall.  </a:t>
            </a:r>
            <a:r>
              <a:rPr lang="en-US" baseline="0" dirty="0" smtClean="0"/>
              <a:t>Take these words for example: </a:t>
            </a:r>
          </a:p>
          <a:p>
            <a:r>
              <a:rPr lang="en-US" baseline="0" dirty="0" smtClean="0"/>
              <a:t>The words that it is easy to conjure up a image of and an object are much easier to remember then words that are more abstract and low-imagery.  The picture on the left is actually the only image I found </a:t>
            </a:r>
            <a:r>
              <a:rPr lang="en-US" baseline="0" dirty="0" err="1" smtClean="0"/>
              <a:t>whnen</a:t>
            </a:r>
            <a:r>
              <a:rPr lang="en-US" baseline="0" dirty="0" smtClean="0"/>
              <a:t> searching the word truth that didn’t have the word written in the picture.  This kind of low imagery word will be more difficult to recall out of a set of words </a:t>
            </a:r>
          </a:p>
          <a:p>
            <a:endParaRPr lang="en-US" baseline="0" dirty="0" smtClean="0"/>
          </a:p>
          <a:p>
            <a:r>
              <a:rPr lang="en-US" baseline="0" dirty="0" smtClean="0"/>
              <a:t>Another fact about visual encoding is that words that are written in all capital letters or in italics will be recalled more easily than words that are written normally.  You can use this </a:t>
            </a:r>
            <a:r>
              <a:rPr lang="en-US" baseline="0" dirty="0" err="1" smtClean="0"/>
              <a:t>phenominon</a:t>
            </a:r>
            <a:r>
              <a:rPr lang="en-US" baseline="0" dirty="0" smtClean="0"/>
              <a:t> to your advance when you study ad take take notes: I like to put words the I’m having a difficult time remembering in all capital letters as I’m studying so that I’ll remember it better.  </a:t>
            </a:r>
          </a:p>
          <a:p>
            <a:endParaRPr lang="en-US" baseline="0" dirty="0" smtClean="0"/>
          </a:p>
          <a:p>
            <a:r>
              <a:rPr lang="en-US" baseline="0" dirty="0" smtClean="0"/>
              <a:t>While you can use these of kinds of techniques to to your advantage in remembering,  In general, visually encoded information is very fleeting and is forgotten easily</a:t>
            </a:r>
            <a:r>
              <a:rPr lang="is-IS" baseline="0" dirty="0" smtClean="0"/>
              <a:t>…  we can remeber information better is we also use auditory and semantic encoding.  </a:t>
            </a:r>
            <a:endParaRPr lang="en-US" baseline="0" dirty="0" smtClean="0"/>
          </a:p>
        </p:txBody>
      </p:sp>
      <p:sp>
        <p:nvSpPr>
          <p:cNvPr id="4" name="Slide Number Placeholder 3"/>
          <p:cNvSpPr>
            <a:spLocks noGrp="1"/>
          </p:cNvSpPr>
          <p:nvPr>
            <p:ph type="sldNum" sz="quarter" idx="10"/>
          </p:nvPr>
        </p:nvSpPr>
        <p:spPr/>
        <p:txBody>
          <a:bodyPr/>
          <a:lstStyle/>
          <a:p>
            <a:fld id="{6C94D031-8903-FC4D-8F28-E937B5527166}" type="slidenum">
              <a:rPr lang="en-US" smtClean="0"/>
              <a:t>8</a:t>
            </a:fld>
            <a:endParaRPr lang="en-US"/>
          </a:p>
        </p:txBody>
      </p:sp>
    </p:spTree>
    <p:extLst>
      <p:ext uri="{BB962C8B-B14F-4D97-AF65-F5344CB8AC3E}">
        <p14:creationId xmlns:p14="http://schemas.microsoft.com/office/powerpoint/2010/main" val="369667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Auditory</a:t>
            </a:r>
            <a:r>
              <a:rPr lang="en-US" baseline="0" dirty="0" smtClean="0"/>
              <a:t> Encoding:  </a:t>
            </a:r>
            <a:r>
              <a:rPr lang="en-US" b="1" baseline="0" dirty="0" smtClean="0"/>
              <a:t>encoding sounds.  </a:t>
            </a:r>
          </a:p>
          <a:p>
            <a:r>
              <a:rPr lang="en-US" baseline="0" dirty="0" smtClean="0"/>
              <a:t>You can take advantage of acoustic encoding by making songs or rhymes about information you hear.  </a:t>
            </a:r>
            <a:endParaRPr lang="en-US" dirty="0" smtClean="0"/>
          </a:p>
          <a:p>
            <a:r>
              <a:rPr lang="en-US" dirty="0" smtClean="0"/>
              <a:t>For example Songs are easier to remember than if you had</a:t>
            </a:r>
            <a:r>
              <a:rPr lang="en-US" baseline="0" dirty="0" smtClean="0"/>
              <a:t> to memorize just the lyrics.  This is how we can remember a song on the radio that we hadn’t heard in years and immediately start singing along to all the lyrics,  because it was encoded acoustically.  This also works with rhyming, rhymes are encoded acoustically as well.  </a:t>
            </a:r>
          </a:p>
          <a:p>
            <a:endParaRPr lang="en-US" baseline="0" dirty="0" smtClean="0"/>
          </a:p>
          <a:p>
            <a:r>
              <a:rPr lang="en-US" baseline="0" dirty="0" smtClean="0"/>
              <a:t>There are a lot of great memory techniques using acoustic encoding.  If any of you have seen the movie house bunny,  after the main character meets someone new, she says there name out loud in a really weird voice.  She is saying the name aloud and memorizing it acoustically </a:t>
            </a:r>
            <a:r>
              <a:rPr lang="en-US" baseline="0" dirty="0" err="1" smtClean="0"/>
              <a:t>becayse</a:t>
            </a:r>
            <a:r>
              <a:rPr lang="en-US" baseline="0" dirty="0" smtClean="0"/>
              <a:t> of the voice.  Also if you make rhymes about peoples names, it really helps with memorizing,  if you also add meaning to the rhyme, its even better.  For example:  if you meet  a real estate agent named Mr. jones:  your memory rhyme could be:  Mr. jones is all about homes!!   Or if he’s a really thin guy: Mr. jones is all Bones.  This type of memory trick works so well because it encodes acoustically but also, it gives meaning to the person and it summons up a visual.       </a:t>
            </a:r>
          </a:p>
          <a:p>
            <a:endParaRPr lang="en-US" baseline="0" dirty="0" smtClean="0"/>
          </a:p>
          <a:p>
            <a:r>
              <a:rPr lang="en-US" baseline="0" dirty="0" smtClean="0"/>
              <a:t>This is why we teach young kids with songs and rhymes.  Everyone here learned the ABC song.  </a:t>
            </a:r>
            <a:endParaRPr lang="en-US" baseline="0" dirty="0" smtClean="0"/>
          </a:p>
          <a:p>
            <a:r>
              <a:rPr lang="en-US" baseline="0" dirty="0" smtClean="0"/>
              <a:t>Even in High school, I had to learn a song to a song in math to remember the quadratic equation.  I can even remember </a:t>
            </a:r>
          </a:p>
          <a:p>
            <a:r>
              <a:rPr lang="en-US" baseline="0" dirty="0" smtClean="0"/>
              <a:t> a song that was for memorizing the Chinese dynasties  </a:t>
            </a:r>
            <a:endParaRPr lang="en-US" dirty="0"/>
          </a:p>
        </p:txBody>
      </p:sp>
      <p:sp>
        <p:nvSpPr>
          <p:cNvPr id="4" name="Slide Number Placeholder 3"/>
          <p:cNvSpPr>
            <a:spLocks noGrp="1"/>
          </p:cNvSpPr>
          <p:nvPr>
            <p:ph type="sldNum" sz="quarter" idx="10"/>
          </p:nvPr>
        </p:nvSpPr>
        <p:spPr/>
        <p:txBody>
          <a:bodyPr/>
          <a:lstStyle/>
          <a:p>
            <a:fld id="{6C94D031-8903-FC4D-8F28-E937B5527166}" type="slidenum">
              <a:rPr lang="en-US" smtClean="0"/>
              <a:t>9</a:t>
            </a:fld>
            <a:endParaRPr lang="en-US"/>
          </a:p>
        </p:txBody>
      </p:sp>
    </p:spTree>
    <p:extLst>
      <p:ext uri="{BB962C8B-B14F-4D97-AF65-F5344CB8AC3E}">
        <p14:creationId xmlns:p14="http://schemas.microsoft.com/office/powerpoint/2010/main" val="746465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BF2E2A37-0ADB-CD4C-AED4-44D38E419507}" type="datetimeFigureOut">
              <a:rPr lang="en-US" smtClean="0"/>
              <a:t>2/23/16</a:t>
            </a:fld>
            <a:endParaRPr lang="en-US"/>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D069A9B4-E7DF-CD4B-840B-6946209D42DB}" type="slidenum">
              <a:rPr lang="en-US" smtClean="0"/>
              <a:t>‹#›</a:t>
            </a:fld>
            <a:endParaRPr lang="en-US"/>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2E2A37-0ADB-CD4C-AED4-44D38E419507}" type="datetimeFigureOut">
              <a:rPr lang="en-US" smtClean="0"/>
              <a:t>2/23/16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69A9B4-E7DF-CD4B-840B-6946209D42D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2E2A37-0ADB-CD4C-AED4-44D38E419507}" type="datetimeFigureOut">
              <a:rPr lang="en-US" smtClean="0"/>
              <a:t>2/23/16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69A9B4-E7DF-CD4B-840B-6946209D42D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F2E2A37-0ADB-CD4C-AED4-44D38E419507}" type="datetimeFigureOut">
              <a:rPr lang="en-US" smtClean="0"/>
              <a:t>2/23/16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69A9B4-E7DF-CD4B-840B-6946209D42D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2E2A37-0ADB-CD4C-AED4-44D38E419507}" type="datetimeFigureOut">
              <a:rPr lang="en-US" smtClean="0"/>
              <a:t>2/23/16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69A9B4-E7DF-CD4B-840B-6946209D42D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BF2E2A37-0ADB-CD4C-AED4-44D38E419507}" type="datetimeFigureOut">
              <a:rPr lang="en-US" smtClean="0"/>
              <a:t>2/23/16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69A9B4-E7DF-CD4B-840B-6946209D42DB}" type="slidenum">
              <a:rPr lang="en-US" smtClean="0"/>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F2E2A37-0ADB-CD4C-AED4-44D38E419507}" type="datetimeFigureOut">
              <a:rPr lang="en-US" smtClean="0"/>
              <a:t>2/23/16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69A9B4-E7DF-CD4B-840B-6946209D42D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2E2A37-0ADB-CD4C-AED4-44D38E419507}" type="datetimeFigureOut">
              <a:rPr lang="en-US" smtClean="0"/>
              <a:t>2/23/16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69A9B4-E7DF-CD4B-840B-6946209D42D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2E2A37-0ADB-CD4C-AED4-44D38E419507}" type="datetimeFigureOut">
              <a:rPr lang="en-US" smtClean="0"/>
              <a:t>2/23/16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69A9B4-E7DF-CD4B-840B-6946209D42D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BF2E2A37-0ADB-CD4C-AED4-44D38E419507}" type="datetimeFigureOut">
              <a:rPr lang="en-US" smtClean="0"/>
              <a:t>2/23/16</a:t>
            </a:fld>
            <a:endParaRPr lang="en-US"/>
          </a:p>
        </p:txBody>
      </p:sp>
      <p:sp>
        <p:nvSpPr>
          <p:cNvPr id="7" name="Slide Number Placeholder 6"/>
          <p:cNvSpPr>
            <a:spLocks noGrp="1"/>
          </p:cNvSpPr>
          <p:nvPr>
            <p:ph type="sldNum" sz="quarter" idx="12"/>
          </p:nvPr>
        </p:nvSpPr>
        <p:spPr/>
        <p:txBody>
          <a:bodyPr/>
          <a:lstStyle/>
          <a:p>
            <a:fld id="{D069A9B4-E7DF-CD4B-840B-6946209D42DB}" type="slidenum">
              <a:rPr lang="en-US" smtClean="0"/>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2E2A37-0ADB-CD4C-AED4-44D38E419507}" type="datetimeFigureOut">
              <a:rPr lang="en-US" smtClean="0"/>
              <a:t>2/23/16</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7" name="Slide Number Placeholder 6"/>
          <p:cNvSpPr>
            <a:spLocks noGrp="1"/>
          </p:cNvSpPr>
          <p:nvPr>
            <p:ph type="sldNum" sz="quarter" idx="12"/>
          </p:nvPr>
        </p:nvSpPr>
        <p:spPr/>
        <p:txBody>
          <a:bodyPr/>
          <a:lstStyle/>
          <a:p>
            <a:fld id="{D069A9B4-E7DF-CD4B-840B-6946209D42D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BF2E2A37-0ADB-CD4C-AED4-44D38E419507}" type="datetimeFigureOut">
              <a:rPr lang="en-US" smtClean="0"/>
              <a:t>2/23/16</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D069A9B4-E7DF-CD4B-840B-6946209D42D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1EOe0GTk4xs&amp;ebc=ANyPxKqW6nRXja9mfyB7VpmshdGmiN1qA1ZV9DmxK3lw8EKeB6Azc9zL1FYIjWtwsLWGHsmBCZqLvfWHrsa7NT19721hkDO9Ag"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B-uFDhJPKOc" TargetMode="External"/><Relationship Id="rId4" Type="http://schemas.openxmlformats.org/officeDocument/2006/relationships/hyperlink" Target="http://openstaxcollege.org/l/automem1" TargetMode="External"/><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8 </a:t>
            </a:r>
            <a:endParaRPr lang="en-US" dirty="0"/>
          </a:p>
        </p:txBody>
      </p:sp>
      <p:sp>
        <p:nvSpPr>
          <p:cNvPr id="3" name="Subtitle 2"/>
          <p:cNvSpPr>
            <a:spLocks noGrp="1"/>
          </p:cNvSpPr>
          <p:nvPr>
            <p:ph type="subTitle" idx="1"/>
          </p:nvPr>
        </p:nvSpPr>
        <p:spPr/>
        <p:txBody>
          <a:bodyPr/>
          <a:lstStyle/>
          <a:p>
            <a:r>
              <a:rPr lang="en-US" dirty="0" smtClean="0"/>
              <a:t>Memory </a:t>
            </a:r>
          </a:p>
          <a:p>
            <a:endParaRPr lang="en-US" dirty="0"/>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83394" y="2270814"/>
            <a:ext cx="4000500" cy="2800350"/>
          </a:xfrm>
          <a:prstGeom prst="rect">
            <a:avLst/>
          </a:prstGeom>
        </p:spPr>
      </p:pic>
    </p:spTree>
    <p:extLst>
      <p:ext uri="{BB962C8B-B14F-4D97-AF65-F5344CB8AC3E}">
        <p14:creationId xmlns:p14="http://schemas.microsoft.com/office/powerpoint/2010/main" val="11857557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332908"/>
            <a:ext cx="7024744" cy="1143000"/>
          </a:xfrm>
        </p:spPr>
        <p:txBody>
          <a:bodyPr/>
          <a:lstStyle/>
          <a:p>
            <a:r>
              <a:rPr lang="en-US" dirty="0" smtClean="0"/>
              <a:t>Semantic Encoding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William </a:t>
            </a:r>
            <a:r>
              <a:rPr lang="en-US" dirty="0" err="1" smtClean="0"/>
              <a:t>Bousfield</a:t>
            </a:r>
            <a:r>
              <a:rPr lang="en-US" dirty="0" smtClean="0"/>
              <a:t> </a:t>
            </a:r>
          </a:p>
          <a:p>
            <a:pPr lvl="2"/>
            <a:r>
              <a:rPr lang="en-US" dirty="0" smtClean="0"/>
              <a:t>Meanings of words </a:t>
            </a:r>
            <a:endParaRPr lang="en-US" dirty="0"/>
          </a:p>
          <a:p>
            <a:endParaRPr lang="en-US" dirty="0"/>
          </a:p>
          <a:p>
            <a:r>
              <a:rPr lang="en-US" dirty="0" smtClean="0"/>
              <a:t>Semantic encoding: deeper processing than visual or auditory </a:t>
            </a:r>
          </a:p>
          <a:p>
            <a:endParaRPr lang="en-US" dirty="0" smtClean="0"/>
          </a:p>
          <a:p>
            <a:r>
              <a:rPr lang="en-US" dirty="0" smtClean="0"/>
              <a:t>Self-reference Effect</a:t>
            </a:r>
          </a:p>
          <a:p>
            <a:pPr marL="68580" indent="0">
              <a:buNone/>
            </a:pPr>
            <a:r>
              <a:rPr lang="en-US" dirty="0" smtClean="0"/>
              <a:t> </a:t>
            </a:r>
          </a:p>
          <a:p>
            <a:r>
              <a:rPr lang="en-US" dirty="0"/>
              <a:t>High imagery words are encoded both visually and semantically </a:t>
            </a:r>
          </a:p>
          <a:p>
            <a:endParaRPr lang="en-US" dirty="0"/>
          </a:p>
        </p:txBody>
      </p:sp>
      <p:pic>
        <p:nvPicPr>
          <p:cNvPr id="4" name="Picture 3" descr="Screen Shot 2016-02-24 at 2.51.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049" y="776210"/>
            <a:ext cx="2883477" cy="2165003"/>
          </a:xfrm>
          <a:prstGeom prst="rect">
            <a:avLst/>
          </a:prstGeom>
        </p:spPr>
      </p:pic>
    </p:spTree>
    <p:extLst>
      <p:ext uri="{BB962C8B-B14F-4D97-AF65-F5344CB8AC3E}">
        <p14:creationId xmlns:p14="http://schemas.microsoft.com/office/powerpoint/2010/main" val="122017621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456164"/>
            <a:ext cx="7024744" cy="1143000"/>
          </a:xfrm>
        </p:spPr>
        <p:txBody>
          <a:bodyPr/>
          <a:lstStyle/>
          <a:p>
            <a:r>
              <a:rPr lang="en-US" dirty="0" smtClean="0"/>
              <a:t>Storage </a:t>
            </a:r>
            <a:endParaRPr lang="en-US" dirty="0"/>
          </a:p>
        </p:txBody>
      </p:sp>
      <p:sp>
        <p:nvSpPr>
          <p:cNvPr id="3" name="Content Placeholder 2"/>
          <p:cNvSpPr>
            <a:spLocks noGrp="1"/>
          </p:cNvSpPr>
          <p:nvPr>
            <p:ph idx="1"/>
          </p:nvPr>
        </p:nvSpPr>
        <p:spPr>
          <a:xfrm>
            <a:off x="1043490" y="1726597"/>
            <a:ext cx="6777317" cy="3508977"/>
          </a:xfrm>
        </p:spPr>
        <p:txBody>
          <a:bodyPr/>
          <a:lstStyle/>
          <a:p>
            <a:r>
              <a:rPr lang="en-US" dirty="0" smtClean="0"/>
              <a:t>Creation of permanent record of information </a:t>
            </a:r>
          </a:p>
          <a:p>
            <a:endParaRPr lang="en-US" dirty="0" smtClean="0"/>
          </a:p>
          <a:p>
            <a:r>
              <a:rPr lang="en-US" dirty="0" smtClean="0"/>
              <a:t>Atkinson-</a:t>
            </a:r>
            <a:r>
              <a:rPr lang="en-US" dirty="0" err="1" smtClean="0"/>
              <a:t>Shiffrin</a:t>
            </a:r>
            <a:r>
              <a:rPr lang="en-US" dirty="0" smtClean="0"/>
              <a:t> Model</a:t>
            </a:r>
          </a:p>
          <a:p>
            <a:pPr lvl="2"/>
            <a:r>
              <a:rPr lang="en-US" dirty="0"/>
              <a:t>3 distinct phases: sensory, short, and long-term</a:t>
            </a:r>
          </a:p>
          <a:p>
            <a:pPr lvl="2"/>
            <a:endParaRPr lang="en-US" dirty="0" smtClean="0"/>
          </a:p>
          <a:p>
            <a:r>
              <a:rPr lang="en-US" dirty="0" err="1" smtClean="0"/>
              <a:t>Baddeley</a:t>
            </a:r>
            <a:r>
              <a:rPr lang="en-US" dirty="0" smtClean="0"/>
              <a:t> and Hitch Model    </a:t>
            </a:r>
            <a:endParaRPr lang="en-US" dirty="0"/>
          </a:p>
        </p:txBody>
      </p:sp>
      <p:pic>
        <p:nvPicPr>
          <p:cNvPr id="4" name="Picture 3" descr="Screen Shot 2016-02-17 at 8.01.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1397" y="4593033"/>
            <a:ext cx="4415574" cy="1890929"/>
          </a:xfrm>
          <a:prstGeom prst="rect">
            <a:avLst/>
          </a:prstGeom>
        </p:spPr>
      </p:pic>
      <p:pic>
        <p:nvPicPr>
          <p:cNvPr id="5" name="Picture 4" descr="Screen Shot 2016-02-23 at 9.12.0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747" y="4755865"/>
            <a:ext cx="2176854" cy="1616347"/>
          </a:xfrm>
          <a:prstGeom prst="rect">
            <a:avLst/>
          </a:prstGeom>
        </p:spPr>
      </p:pic>
    </p:spTree>
    <p:extLst>
      <p:ext uri="{BB962C8B-B14F-4D97-AF65-F5344CB8AC3E}">
        <p14:creationId xmlns:p14="http://schemas.microsoft.com/office/powerpoint/2010/main" val="153426691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3490" y="282970"/>
            <a:ext cx="7024744" cy="1143000"/>
          </a:xfrm>
        </p:spPr>
        <p:txBody>
          <a:bodyPr/>
          <a:lstStyle/>
          <a:p>
            <a:r>
              <a:rPr lang="en-US" dirty="0">
                <a:latin typeface="Arial" charset="0"/>
              </a:rPr>
              <a:t>Sensory Memory</a:t>
            </a:r>
            <a:endParaRPr lang="en-US" dirty="0"/>
          </a:p>
        </p:txBody>
      </p:sp>
      <p:sp>
        <p:nvSpPr>
          <p:cNvPr id="5" name="Content Placeholder 4"/>
          <p:cNvSpPr>
            <a:spLocks noGrp="1"/>
          </p:cNvSpPr>
          <p:nvPr>
            <p:ph idx="1"/>
          </p:nvPr>
        </p:nvSpPr>
        <p:spPr>
          <a:xfrm>
            <a:off x="1043492" y="1616478"/>
            <a:ext cx="6777317" cy="4216152"/>
          </a:xfrm>
        </p:spPr>
        <p:txBody>
          <a:bodyPr>
            <a:normAutofit fontScale="92500" lnSpcReduction="10000"/>
          </a:bodyPr>
          <a:lstStyle/>
          <a:p>
            <a:pPr marL="338138" indent="-338138"/>
            <a:r>
              <a:rPr lang="en-US" dirty="0" smtClean="0">
                <a:latin typeface="Arial" charset="0"/>
              </a:rPr>
              <a:t>Atkinson-</a:t>
            </a:r>
            <a:r>
              <a:rPr lang="en-US" dirty="0" err="1" smtClean="0">
                <a:latin typeface="Arial" charset="0"/>
              </a:rPr>
              <a:t>Shiffrin</a:t>
            </a:r>
            <a:r>
              <a:rPr lang="en-US" dirty="0" smtClean="0">
                <a:latin typeface="Arial" charset="0"/>
              </a:rPr>
              <a:t> Model </a:t>
            </a:r>
          </a:p>
          <a:p>
            <a:pPr marL="338138" indent="-338138"/>
            <a:r>
              <a:rPr lang="en-US" dirty="0" smtClean="0">
                <a:latin typeface="Arial" charset="0"/>
              </a:rPr>
              <a:t>Sensory </a:t>
            </a:r>
            <a:r>
              <a:rPr lang="en-US" dirty="0">
                <a:latin typeface="Arial" charset="0"/>
              </a:rPr>
              <a:t>registers</a:t>
            </a:r>
          </a:p>
          <a:p>
            <a:pPr marL="801688" lvl="1" indent="-338138"/>
            <a:r>
              <a:rPr lang="en-US" sz="2000" dirty="0">
                <a:latin typeface="Arial" charset="0"/>
                <a:ea typeface="ヒラギノ角ゴ Pro W3" charset="0"/>
              </a:rPr>
              <a:t>Hold information for initial processing</a:t>
            </a:r>
          </a:p>
          <a:p>
            <a:pPr marL="801688" lvl="1" indent="-338138"/>
            <a:r>
              <a:rPr lang="en-US" sz="2000" dirty="0">
                <a:latin typeface="Arial" charset="0"/>
                <a:ea typeface="MS PGothic" charset="0"/>
                <a:cs typeface="MS PGothic" charset="0"/>
              </a:rPr>
              <a:t>≤ 1 second</a:t>
            </a:r>
          </a:p>
          <a:p>
            <a:pPr marL="801688" lvl="1" indent="-338138"/>
            <a:r>
              <a:rPr lang="en-US" sz="2000" dirty="0">
                <a:latin typeface="Arial" charset="0"/>
                <a:ea typeface="ヒラギノ角ゴ Pro W3" charset="0"/>
              </a:rPr>
              <a:t>Associated with each sense</a:t>
            </a:r>
          </a:p>
          <a:p>
            <a:pPr marL="1587500" lvl="2"/>
            <a:r>
              <a:rPr lang="en-US" sz="1800" dirty="0">
                <a:latin typeface="Arial" charset="0"/>
                <a:ea typeface="ヒラギノ角ゴ Pro W3" charset="0"/>
              </a:rPr>
              <a:t>Iconic memory holds visual information</a:t>
            </a:r>
          </a:p>
          <a:p>
            <a:pPr marL="1587500" lvl="2"/>
            <a:endParaRPr lang="en-US" sz="1800" dirty="0">
              <a:latin typeface="Arial" charset="0"/>
              <a:ea typeface="ヒラギノ角ゴ Pro W3" charset="0"/>
            </a:endParaRPr>
          </a:p>
          <a:p>
            <a:pPr marL="338138" indent="-338138"/>
            <a:r>
              <a:rPr lang="en-US" dirty="0">
                <a:latin typeface="Arial" charset="0"/>
              </a:rPr>
              <a:t>Provides continuity about stimuli coming from the environment</a:t>
            </a:r>
          </a:p>
          <a:p>
            <a:pPr marL="338138" indent="-338138"/>
            <a:endParaRPr lang="en-US" dirty="0">
              <a:latin typeface="Arial" charset="0"/>
            </a:endParaRPr>
          </a:p>
          <a:p>
            <a:pPr marL="338138" indent="-338138"/>
            <a:r>
              <a:rPr lang="en-US" dirty="0">
                <a:latin typeface="Arial" charset="0"/>
              </a:rPr>
              <a:t>Selective attention focuses on information for </a:t>
            </a:r>
            <a:r>
              <a:rPr lang="en-US" dirty="0" smtClean="0">
                <a:latin typeface="Arial" charset="0"/>
              </a:rPr>
              <a:t>transfer to </a:t>
            </a:r>
            <a:r>
              <a:rPr lang="en-US" dirty="0">
                <a:latin typeface="Arial" charset="0"/>
              </a:rPr>
              <a:t>working memory</a:t>
            </a:r>
          </a:p>
        </p:txBody>
      </p:sp>
      <p:pic>
        <p:nvPicPr>
          <p:cNvPr id="6" name="Picture 7" descr="07p2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93725" y="1011010"/>
            <a:ext cx="2280231" cy="1518835"/>
          </a:xfrm>
          <a:prstGeom prst="rect">
            <a:avLst/>
          </a:prstGeom>
        </p:spPr>
      </p:pic>
      <p:pic>
        <p:nvPicPr>
          <p:cNvPr id="7" name="Picture 6" descr="Screen Shot 2016-02-17 at 8.01.5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2013" y="5393270"/>
            <a:ext cx="2546913" cy="1090692"/>
          </a:xfrm>
          <a:prstGeom prst="rect">
            <a:avLst/>
          </a:prstGeom>
        </p:spPr>
      </p:pic>
    </p:spTree>
    <p:extLst>
      <p:ext uri="{BB962C8B-B14F-4D97-AF65-F5344CB8AC3E}">
        <p14:creationId xmlns:p14="http://schemas.microsoft.com/office/powerpoint/2010/main" val="306292587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2" y="456164"/>
            <a:ext cx="7024744" cy="1143000"/>
          </a:xfrm>
        </p:spPr>
        <p:txBody>
          <a:bodyPr/>
          <a:lstStyle/>
          <a:p>
            <a:r>
              <a:rPr lang="en-US" dirty="0" err="1" smtClean="0"/>
              <a:t>Stroop</a:t>
            </a:r>
            <a:r>
              <a:rPr lang="en-US" dirty="0" smtClean="0"/>
              <a:t> Effect </a:t>
            </a:r>
            <a:endParaRPr lang="en-US" dirty="0"/>
          </a:p>
        </p:txBody>
      </p:sp>
      <p:sp>
        <p:nvSpPr>
          <p:cNvPr id="3" name="Content Placeholder 2"/>
          <p:cNvSpPr>
            <a:spLocks noGrp="1"/>
          </p:cNvSpPr>
          <p:nvPr>
            <p:ph idx="1"/>
          </p:nvPr>
        </p:nvSpPr>
        <p:spPr/>
        <p:txBody>
          <a:bodyPr/>
          <a:lstStyle/>
          <a:p>
            <a:r>
              <a:rPr lang="en-US" dirty="0" smtClean="0">
                <a:hlinkClick r:id="rId3"/>
              </a:rPr>
              <a:t>J.R </a:t>
            </a:r>
            <a:r>
              <a:rPr lang="en-US" dirty="0" err="1" smtClean="0">
                <a:hlinkClick r:id="rId3"/>
              </a:rPr>
              <a:t>Stroop</a:t>
            </a:r>
            <a:r>
              <a:rPr lang="en-US" dirty="0" smtClean="0">
                <a:hlinkClick r:id="rId3"/>
              </a:rPr>
              <a:t> </a:t>
            </a:r>
            <a:endParaRPr lang="en-US" dirty="0" smtClean="0"/>
          </a:p>
          <a:p>
            <a:r>
              <a:rPr lang="en-US" dirty="0" smtClean="0"/>
              <a:t>Name color more easily if it is printed in that color</a:t>
            </a:r>
          </a:p>
        </p:txBody>
      </p:sp>
      <p:pic>
        <p:nvPicPr>
          <p:cNvPr id="4" name="Picture 3" descr="Screen Shot 2016-02-23 at 9.42.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4228" y="3757448"/>
            <a:ext cx="3904460" cy="2075181"/>
          </a:xfrm>
          <a:prstGeom prst="rect">
            <a:avLst/>
          </a:prstGeom>
        </p:spPr>
      </p:pic>
    </p:spTree>
    <p:extLst>
      <p:ext uri="{BB962C8B-B14F-4D97-AF65-F5344CB8AC3E}">
        <p14:creationId xmlns:p14="http://schemas.microsoft.com/office/powerpoint/2010/main" val="205585981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456164"/>
            <a:ext cx="7024744" cy="1143000"/>
          </a:xfrm>
        </p:spPr>
        <p:txBody>
          <a:bodyPr>
            <a:normAutofit/>
          </a:bodyPr>
          <a:lstStyle/>
          <a:p>
            <a:r>
              <a:rPr lang="en-US" dirty="0">
                <a:latin typeface="Arial" charset="0"/>
              </a:rPr>
              <a:t>Short-term </a:t>
            </a:r>
            <a:r>
              <a:rPr lang="en-US" dirty="0" smtClean="0">
                <a:latin typeface="Arial" charset="0"/>
              </a:rPr>
              <a:t>Memory</a:t>
            </a:r>
            <a:endParaRPr lang="en-US" dirty="0"/>
          </a:p>
        </p:txBody>
      </p:sp>
      <p:sp>
        <p:nvSpPr>
          <p:cNvPr id="3" name="Content Placeholder 2"/>
          <p:cNvSpPr>
            <a:spLocks noGrp="1"/>
          </p:cNvSpPr>
          <p:nvPr>
            <p:ph idx="1"/>
          </p:nvPr>
        </p:nvSpPr>
        <p:spPr/>
        <p:txBody>
          <a:bodyPr>
            <a:normAutofit/>
          </a:bodyPr>
          <a:lstStyle/>
          <a:p>
            <a:pPr marL="338138" indent="-338138"/>
            <a:r>
              <a:rPr lang="en-US" dirty="0">
                <a:latin typeface="Arial" charset="0"/>
              </a:rPr>
              <a:t>Short-term memory: stores limited amount of information for up to </a:t>
            </a:r>
            <a:r>
              <a:rPr lang="en-US" dirty="0" smtClean="0">
                <a:latin typeface="Arial" charset="0"/>
              </a:rPr>
              <a:t>18-20 </a:t>
            </a:r>
            <a:r>
              <a:rPr lang="en-US" dirty="0">
                <a:latin typeface="Arial" charset="0"/>
              </a:rPr>
              <a:t>seconds</a:t>
            </a:r>
          </a:p>
          <a:p>
            <a:pPr marL="338138" indent="-338138"/>
            <a:r>
              <a:rPr lang="en-US" dirty="0" smtClean="0">
                <a:latin typeface="Arial" charset="0"/>
              </a:rPr>
              <a:t>Limits</a:t>
            </a:r>
            <a:endParaRPr lang="en-US" dirty="0">
              <a:latin typeface="Arial" charset="0"/>
            </a:endParaRPr>
          </a:p>
          <a:p>
            <a:pPr marL="801688" lvl="1" indent="-338138"/>
            <a:r>
              <a:rPr lang="en-US" dirty="0">
                <a:latin typeface="Arial" charset="0"/>
                <a:ea typeface="ヒラギノ角ゴ Pro W3" charset="0"/>
              </a:rPr>
              <a:t>Average adult can hold 5-9 chunks of </a:t>
            </a:r>
            <a:r>
              <a:rPr lang="en-US" dirty="0" smtClean="0">
                <a:latin typeface="Arial" charset="0"/>
                <a:ea typeface="ヒラギノ角ゴ Pro W3" charset="0"/>
              </a:rPr>
              <a:t>information</a:t>
            </a:r>
          </a:p>
          <a:p>
            <a:pPr marL="801688" lvl="1" indent="-338138"/>
            <a:r>
              <a:rPr lang="en-US" dirty="0" smtClean="0">
                <a:latin typeface="Arial" charset="0"/>
                <a:ea typeface="ヒラギノ角ゴ Pro W3" charset="0"/>
              </a:rPr>
              <a:t>Magic number 7</a:t>
            </a:r>
            <a:endParaRPr lang="en-US" dirty="0" smtClean="0">
              <a:latin typeface="Arial" charset="0"/>
              <a:ea typeface="ヒラギノ角ゴ Pro W3" charset="0"/>
            </a:endParaRPr>
          </a:p>
          <a:p>
            <a:pPr marL="801688" lvl="1" indent="-338138"/>
            <a:endParaRPr lang="en-US" dirty="0">
              <a:latin typeface="Arial" charset="0"/>
              <a:ea typeface="ヒラギノ角ゴ Pro W3" charset="0"/>
            </a:endParaRPr>
          </a:p>
          <a:p>
            <a:pPr marL="338138" indent="-338138"/>
            <a:r>
              <a:rPr lang="en-US" dirty="0" smtClean="0">
                <a:latin typeface="Arial" charset="0"/>
              </a:rPr>
              <a:t>We’</a:t>
            </a:r>
            <a:r>
              <a:rPr lang="en-US" altLang="ja-JP" dirty="0" smtClean="0">
                <a:latin typeface="Arial" charset="0"/>
              </a:rPr>
              <a:t>ll </a:t>
            </a:r>
            <a:r>
              <a:rPr lang="en-US" altLang="ja-JP" dirty="0">
                <a:latin typeface="Arial" charset="0"/>
              </a:rPr>
              <a:t>test these limits </a:t>
            </a:r>
            <a:r>
              <a:rPr lang="en-US" altLang="ja-JP" dirty="0" smtClean="0">
                <a:latin typeface="Arial" charset="0"/>
              </a:rPr>
              <a:t>next!  </a:t>
            </a:r>
            <a:endParaRPr lang="en-US" dirty="0">
              <a:latin typeface="Arial" charset="0"/>
            </a:endParaRPr>
          </a:p>
          <a:p>
            <a:endParaRPr lang="en-US" dirty="0"/>
          </a:p>
        </p:txBody>
      </p:sp>
    </p:spTree>
    <p:extLst>
      <p:ext uri="{BB962C8B-B14F-4D97-AF65-F5344CB8AC3E}">
        <p14:creationId xmlns:p14="http://schemas.microsoft.com/office/powerpoint/2010/main" val="184843432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3490" y="719764"/>
            <a:ext cx="7024744" cy="1143000"/>
          </a:xfrm>
        </p:spPr>
        <p:txBody>
          <a:bodyPr>
            <a:normAutofit fontScale="90000"/>
          </a:bodyPr>
          <a:lstStyle/>
          <a:p>
            <a:r>
              <a:rPr lang="en-US" dirty="0">
                <a:latin typeface="Arial" charset="0"/>
              </a:rPr>
              <a:t>Test Your Immediate Memory Span</a:t>
            </a:r>
            <a:endParaRPr lang="en-US" dirty="0"/>
          </a:p>
        </p:txBody>
      </p:sp>
      <p:sp>
        <p:nvSpPr>
          <p:cNvPr id="5" name="Content Placeholder 4"/>
          <p:cNvSpPr>
            <a:spLocks noGrp="1"/>
          </p:cNvSpPr>
          <p:nvPr>
            <p:ph sz="quarter" idx="13"/>
          </p:nvPr>
        </p:nvSpPr>
        <p:spPr>
          <a:xfrm>
            <a:off x="1042416" y="2640576"/>
            <a:ext cx="3419856" cy="3493008"/>
          </a:xfrm>
        </p:spPr>
        <p:txBody>
          <a:bodyPr>
            <a:normAutofit fontScale="85000" lnSpcReduction="10000"/>
          </a:bodyPr>
          <a:lstStyle/>
          <a:p>
            <a:pPr marL="338138" indent="-338138"/>
            <a:r>
              <a:rPr lang="en-US" dirty="0">
                <a:latin typeface="Arial" charset="0"/>
              </a:rPr>
              <a:t>9 2 5</a:t>
            </a:r>
          </a:p>
          <a:p>
            <a:pPr marL="338138" indent="-338138"/>
            <a:r>
              <a:rPr lang="en-US" dirty="0">
                <a:latin typeface="Arial" charset="0"/>
              </a:rPr>
              <a:t>Now, recall the numbers</a:t>
            </a:r>
          </a:p>
          <a:p>
            <a:pPr marL="338138" indent="-338138"/>
            <a:r>
              <a:rPr lang="en-US" dirty="0">
                <a:latin typeface="Arial" charset="0"/>
              </a:rPr>
              <a:t>8 6 4 2</a:t>
            </a:r>
          </a:p>
          <a:p>
            <a:pPr marL="338138" indent="-338138"/>
            <a:r>
              <a:rPr lang="en-US" dirty="0">
                <a:latin typeface="Arial" charset="0"/>
              </a:rPr>
              <a:t>Now, recall the numbers</a:t>
            </a:r>
          </a:p>
          <a:p>
            <a:pPr marL="338138" indent="-338138"/>
            <a:r>
              <a:rPr lang="en-US" dirty="0">
                <a:latin typeface="Arial" charset="0"/>
              </a:rPr>
              <a:t>3 7 6 5 4</a:t>
            </a:r>
          </a:p>
          <a:p>
            <a:pPr marL="338138" indent="-338138"/>
            <a:r>
              <a:rPr lang="en-US" dirty="0">
                <a:latin typeface="Arial" charset="0"/>
              </a:rPr>
              <a:t>Now, recall the numbers</a:t>
            </a:r>
          </a:p>
          <a:p>
            <a:pPr marL="338138" indent="-338138"/>
            <a:r>
              <a:rPr lang="en-US" dirty="0">
                <a:latin typeface="Arial" charset="0"/>
              </a:rPr>
              <a:t>6 2 7 4 1 8</a:t>
            </a:r>
          </a:p>
          <a:p>
            <a:pPr marL="338138" indent="-338138"/>
            <a:r>
              <a:rPr lang="en-US" dirty="0">
                <a:latin typeface="Arial" charset="0"/>
              </a:rPr>
              <a:t>Now, recall the numbers</a:t>
            </a:r>
          </a:p>
          <a:p>
            <a:pPr marL="338138" indent="-338138"/>
            <a:r>
              <a:rPr lang="en-US" dirty="0">
                <a:latin typeface="Arial" charset="0"/>
              </a:rPr>
              <a:t>0 4 0 1 4 7 3</a:t>
            </a:r>
          </a:p>
          <a:p>
            <a:pPr marL="338138" indent="-338138"/>
            <a:r>
              <a:rPr lang="en-US" dirty="0">
                <a:latin typeface="Arial" charset="0"/>
              </a:rPr>
              <a:t>Now, recall the numbers</a:t>
            </a:r>
          </a:p>
          <a:p>
            <a:pPr marL="68580" indent="0">
              <a:buNone/>
            </a:pPr>
            <a:endParaRPr lang="en-US" dirty="0"/>
          </a:p>
        </p:txBody>
      </p:sp>
      <p:sp>
        <p:nvSpPr>
          <p:cNvPr id="6" name="Content Placeholder 5"/>
          <p:cNvSpPr>
            <a:spLocks noGrp="1"/>
          </p:cNvSpPr>
          <p:nvPr>
            <p:ph sz="quarter" idx="14"/>
          </p:nvPr>
        </p:nvSpPr>
        <p:spPr>
          <a:xfrm>
            <a:off x="4645152" y="2640576"/>
            <a:ext cx="3419856" cy="3493008"/>
          </a:xfrm>
        </p:spPr>
        <p:txBody>
          <a:bodyPr>
            <a:normAutofit fontScale="85000" lnSpcReduction="10000"/>
          </a:bodyPr>
          <a:lstStyle/>
          <a:p>
            <a:pPr marL="338138" indent="-338138"/>
            <a:r>
              <a:rPr lang="en-US" dirty="0">
                <a:latin typeface="Arial" charset="0"/>
              </a:rPr>
              <a:t>1 9 2 2 3 5 3 0</a:t>
            </a:r>
          </a:p>
          <a:p>
            <a:pPr marL="338138" indent="-338138"/>
            <a:r>
              <a:rPr lang="en-US" dirty="0">
                <a:latin typeface="Arial" charset="0"/>
              </a:rPr>
              <a:t>Now, recall the numbers</a:t>
            </a:r>
          </a:p>
          <a:p>
            <a:pPr marL="338138" indent="-338138"/>
            <a:r>
              <a:rPr lang="en-US" dirty="0">
                <a:latin typeface="Arial" charset="0"/>
              </a:rPr>
              <a:t>4 8 6 8 5 4 3 3 2 </a:t>
            </a:r>
          </a:p>
          <a:p>
            <a:pPr marL="338138" indent="-338138"/>
            <a:r>
              <a:rPr lang="en-US" dirty="0">
                <a:latin typeface="Arial" charset="0"/>
              </a:rPr>
              <a:t>Now, recall the numbers</a:t>
            </a:r>
          </a:p>
          <a:p>
            <a:pPr marL="338138" indent="-338138"/>
            <a:r>
              <a:rPr lang="en-US" dirty="0">
                <a:latin typeface="Arial" charset="0"/>
              </a:rPr>
              <a:t>2 5 3 1 9 7 1 7 6 8</a:t>
            </a:r>
          </a:p>
          <a:p>
            <a:pPr marL="338138" indent="-338138"/>
            <a:r>
              <a:rPr lang="en-US" dirty="0">
                <a:latin typeface="Arial" charset="0"/>
              </a:rPr>
              <a:t>Now, recall the numbers</a:t>
            </a:r>
          </a:p>
          <a:p>
            <a:pPr marL="338138" indent="-338138"/>
            <a:r>
              <a:rPr lang="en-US" dirty="0">
                <a:latin typeface="Arial" charset="0"/>
              </a:rPr>
              <a:t>8 5 1 2 9 6 1 9 4 5 0</a:t>
            </a:r>
          </a:p>
          <a:p>
            <a:pPr marL="338138" indent="-338138"/>
            <a:r>
              <a:rPr lang="en-US" dirty="0">
                <a:latin typeface="Arial" charset="0"/>
              </a:rPr>
              <a:t>Now, recall the numbers</a:t>
            </a:r>
          </a:p>
          <a:p>
            <a:pPr marL="338138" indent="-338138"/>
            <a:r>
              <a:rPr lang="en-US" dirty="0">
                <a:latin typeface="Arial" charset="0"/>
              </a:rPr>
              <a:t>9 1 8 5 4 6 9 4 2 9 3 7</a:t>
            </a:r>
          </a:p>
          <a:p>
            <a:pPr marL="338138" indent="-338138"/>
            <a:r>
              <a:rPr lang="en-US" dirty="0">
                <a:latin typeface="Arial" charset="0"/>
              </a:rPr>
              <a:t>Now, recall the numbers</a:t>
            </a:r>
          </a:p>
          <a:p>
            <a:pPr marL="68580" indent="0">
              <a:buNone/>
            </a:pPr>
            <a:endParaRPr lang="en-US" dirty="0"/>
          </a:p>
        </p:txBody>
      </p:sp>
      <p:sp>
        <p:nvSpPr>
          <p:cNvPr id="7" name="TextBox 6"/>
          <p:cNvSpPr txBox="1"/>
          <p:nvPr/>
        </p:nvSpPr>
        <p:spPr>
          <a:xfrm>
            <a:off x="1974038" y="1994245"/>
            <a:ext cx="4976467" cy="646331"/>
          </a:xfrm>
          <a:prstGeom prst="rect">
            <a:avLst/>
          </a:prstGeom>
          <a:noFill/>
        </p:spPr>
        <p:txBody>
          <a:bodyPr wrap="none" rtlCol="0">
            <a:spAutoFit/>
          </a:bodyPr>
          <a:lstStyle/>
          <a:p>
            <a:r>
              <a:rPr lang="en-US" dirty="0" smtClean="0"/>
              <a:t>Read and remember each set of numbers:</a:t>
            </a:r>
          </a:p>
          <a:p>
            <a:endParaRPr lang="en-US" dirty="0"/>
          </a:p>
        </p:txBody>
      </p:sp>
    </p:spTree>
    <p:extLst>
      <p:ext uri="{BB962C8B-B14F-4D97-AF65-F5344CB8AC3E}">
        <p14:creationId xmlns:p14="http://schemas.microsoft.com/office/powerpoint/2010/main" val="597310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5">
                                            <p:txEl>
                                              <p:pRg st="2" end="2"/>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5">
                                            <p:txEl>
                                              <p:pRg st="4" end="4"/>
                                            </p:txEl>
                                          </p:spTgt>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5">
                                            <p:txEl>
                                              <p:pRg st="6" end="6"/>
                                            </p:txEl>
                                          </p:spTgt>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5">
                                            <p:txEl>
                                              <p:pRg st="8" end="8"/>
                                            </p:txEl>
                                          </p:spTgt>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6">
                                            <p:txEl>
                                              <p:pRg st="0" end="0"/>
                                            </p:txEl>
                                          </p:spTgt>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6">
                                            <p:txEl>
                                              <p:pRg st="2" end="2"/>
                                            </p:txEl>
                                          </p:spTgt>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nodeType="clickEffect">
                                  <p:stCondLst>
                                    <p:cond delay="0"/>
                                  </p:stCondLst>
                                  <p:childTnLst>
                                    <p:set>
                                      <p:cBhvr>
                                        <p:cTn id="128" dur="1" fill="hold">
                                          <p:stCondLst>
                                            <p:cond delay="0"/>
                                          </p:stCondLst>
                                        </p:cTn>
                                        <p:tgtEl>
                                          <p:spTgt spid="6">
                                            <p:txEl>
                                              <p:pRg st="4" end="4"/>
                                            </p:txEl>
                                          </p:spTgt>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nodeType="clickEffect">
                                  <p:stCondLst>
                                    <p:cond delay="0"/>
                                  </p:stCondLst>
                                  <p:childTnLst>
                                    <p:set>
                                      <p:cBhvr>
                                        <p:cTn id="144" dur="1" fill="hold">
                                          <p:stCondLst>
                                            <p:cond delay="0"/>
                                          </p:stCondLst>
                                        </p:cTn>
                                        <p:tgtEl>
                                          <p:spTgt spid="6">
                                            <p:txEl>
                                              <p:pRg st="6" end="6"/>
                                            </p:txEl>
                                          </p:spTgt>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nodeType="clickEffect">
                                  <p:stCondLst>
                                    <p:cond delay="0"/>
                                  </p:stCondLst>
                                  <p:childTnLst>
                                    <p:set>
                                      <p:cBhvr>
                                        <p:cTn id="160" dur="1" fill="hold">
                                          <p:stCondLst>
                                            <p:cond delay="0"/>
                                          </p:stCondLst>
                                        </p:cTn>
                                        <p:tgtEl>
                                          <p:spTgt spid="6">
                                            <p:txEl>
                                              <p:pRg st="8" end="8"/>
                                            </p:txEl>
                                          </p:spTgt>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264" y="610114"/>
            <a:ext cx="7024744" cy="1143000"/>
          </a:xfrm>
        </p:spPr>
        <p:txBody>
          <a:bodyPr>
            <a:normAutofit fontScale="90000"/>
          </a:bodyPr>
          <a:lstStyle/>
          <a:p>
            <a:r>
              <a:rPr lang="en-US" dirty="0">
                <a:latin typeface="Arial" charset="0"/>
              </a:rPr>
              <a:t>Another Immediate Memory Span Test</a:t>
            </a:r>
            <a:endParaRPr lang="en-US" dirty="0"/>
          </a:p>
        </p:txBody>
      </p:sp>
      <p:sp>
        <p:nvSpPr>
          <p:cNvPr id="3" name="Content Placeholder 2"/>
          <p:cNvSpPr>
            <a:spLocks noGrp="1"/>
          </p:cNvSpPr>
          <p:nvPr>
            <p:ph sz="quarter" idx="13"/>
          </p:nvPr>
        </p:nvSpPr>
        <p:spPr>
          <a:xfrm>
            <a:off x="1042416" y="2756039"/>
            <a:ext cx="3419856" cy="3493008"/>
          </a:xfrm>
        </p:spPr>
        <p:txBody>
          <a:bodyPr>
            <a:normAutofit fontScale="77500" lnSpcReduction="20000"/>
          </a:bodyPr>
          <a:lstStyle/>
          <a:p>
            <a:pPr marL="338138" indent="-338138"/>
            <a:r>
              <a:rPr lang="en-US" dirty="0" smtClean="0">
                <a:latin typeface="Arial" charset="0"/>
              </a:rPr>
              <a:t>Cat boat </a:t>
            </a:r>
            <a:r>
              <a:rPr lang="en-US" dirty="0">
                <a:latin typeface="Arial" charset="0"/>
              </a:rPr>
              <a:t>rug</a:t>
            </a:r>
          </a:p>
          <a:p>
            <a:pPr marL="338138" indent="-338138"/>
            <a:r>
              <a:rPr lang="en-US" dirty="0">
                <a:latin typeface="Arial" charset="0"/>
              </a:rPr>
              <a:t>Now, recall the words</a:t>
            </a:r>
          </a:p>
          <a:p>
            <a:pPr marL="338138" indent="-338138"/>
            <a:r>
              <a:rPr lang="en-US" dirty="0">
                <a:latin typeface="Arial" charset="0"/>
              </a:rPr>
              <a:t>run beach plant light</a:t>
            </a:r>
          </a:p>
          <a:p>
            <a:pPr marL="338138" indent="-338138"/>
            <a:r>
              <a:rPr lang="en-US" dirty="0">
                <a:latin typeface="Arial" charset="0"/>
              </a:rPr>
              <a:t>Now, recall the words</a:t>
            </a:r>
          </a:p>
          <a:p>
            <a:pPr marL="338138" indent="-338138"/>
            <a:r>
              <a:rPr lang="en-US" dirty="0">
                <a:latin typeface="Arial" charset="0"/>
              </a:rPr>
              <a:t>suit watch cut stairs car</a:t>
            </a:r>
          </a:p>
          <a:p>
            <a:pPr marL="338138" indent="-338138"/>
            <a:r>
              <a:rPr lang="en-US" dirty="0">
                <a:latin typeface="Arial" charset="0"/>
              </a:rPr>
              <a:t>Now, recall the words</a:t>
            </a:r>
          </a:p>
          <a:p>
            <a:pPr marL="338138" indent="-338138"/>
            <a:r>
              <a:rPr lang="en-US" dirty="0">
                <a:latin typeface="Arial" charset="0"/>
              </a:rPr>
              <a:t>junk lone game call wood heart</a:t>
            </a:r>
          </a:p>
          <a:p>
            <a:pPr marL="338138" indent="-338138"/>
            <a:r>
              <a:rPr lang="en-US" dirty="0">
                <a:latin typeface="Arial" charset="0"/>
              </a:rPr>
              <a:t>Now, recall the words</a:t>
            </a:r>
          </a:p>
          <a:p>
            <a:pPr marL="338138" indent="-338138"/>
            <a:r>
              <a:rPr lang="en-US" dirty="0">
                <a:latin typeface="Arial" charset="0"/>
              </a:rPr>
              <a:t>frame patch cross drug desk horse law</a:t>
            </a:r>
          </a:p>
          <a:p>
            <a:pPr marL="338138" indent="-338138"/>
            <a:r>
              <a:rPr lang="en-US" dirty="0">
                <a:latin typeface="Arial" charset="0"/>
              </a:rPr>
              <a:t>Now, recall the </a:t>
            </a:r>
            <a:r>
              <a:rPr lang="en-US" dirty="0" smtClean="0">
                <a:latin typeface="Arial" charset="0"/>
              </a:rPr>
              <a:t>words</a:t>
            </a:r>
          </a:p>
          <a:p>
            <a:endParaRPr lang="en-US" dirty="0"/>
          </a:p>
        </p:txBody>
      </p:sp>
      <p:sp>
        <p:nvSpPr>
          <p:cNvPr id="4" name="Content Placeholder 3"/>
          <p:cNvSpPr>
            <a:spLocks noGrp="1"/>
          </p:cNvSpPr>
          <p:nvPr>
            <p:ph sz="quarter" idx="14"/>
          </p:nvPr>
        </p:nvSpPr>
        <p:spPr>
          <a:xfrm>
            <a:off x="4645152" y="2756039"/>
            <a:ext cx="3419856" cy="3493008"/>
          </a:xfrm>
        </p:spPr>
        <p:txBody>
          <a:bodyPr>
            <a:noAutofit/>
          </a:bodyPr>
          <a:lstStyle/>
          <a:p>
            <a:pPr marL="338138" indent="-338138"/>
            <a:r>
              <a:rPr lang="en-US" sz="1400" dirty="0" smtClean="0">
                <a:latin typeface="Arial" charset="0"/>
              </a:rPr>
              <a:t>clothes choose gift drive book tree hair this</a:t>
            </a:r>
          </a:p>
          <a:p>
            <a:pPr marL="338138" indent="-338138"/>
            <a:r>
              <a:rPr lang="en-US" sz="1400" dirty="0" smtClean="0">
                <a:latin typeface="Arial" charset="0"/>
              </a:rPr>
              <a:t>Now, recall the words</a:t>
            </a:r>
          </a:p>
          <a:p>
            <a:pPr marL="338138" indent="-338138"/>
            <a:r>
              <a:rPr lang="en-US" sz="1400" dirty="0" smtClean="0">
                <a:latin typeface="Arial" charset="0"/>
              </a:rPr>
              <a:t>dress </a:t>
            </a:r>
            <a:r>
              <a:rPr lang="en-US" sz="1400" dirty="0">
                <a:latin typeface="Arial" charset="0"/>
              </a:rPr>
              <a:t>clerk film base spend serve book low time </a:t>
            </a:r>
          </a:p>
          <a:p>
            <a:pPr marL="338138" indent="-338138"/>
            <a:r>
              <a:rPr lang="en-US" sz="1400" dirty="0">
                <a:latin typeface="Arial" charset="0"/>
              </a:rPr>
              <a:t>Now, recall the words</a:t>
            </a:r>
          </a:p>
          <a:p>
            <a:pPr marL="338138" indent="-338138"/>
            <a:r>
              <a:rPr lang="en-US" sz="1400" dirty="0">
                <a:latin typeface="Arial" charset="0"/>
              </a:rPr>
              <a:t>stone all nail door hope earl feel buy cope grape</a:t>
            </a:r>
          </a:p>
          <a:p>
            <a:pPr marL="338138" indent="-338138"/>
            <a:r>
              <a:rPr lang="en-US" sz="1400" dirty="0">
                <a:latin typeface="Arial" charset="0"/>
              </a:rPr>
              <a:t>Now, recall the words</a:t>
            </a:r>
          </a:p>
          <a:p>
            <a:pPr marL="338138" indent="-338138"/>
            <a:r>
              <a:rPr lang="en-US" sz="1400" dirty="0">
                <a:latin typeface="Arial" charset="0"/>
              </a:rPr>
              <a:t>age soft fall store put true small free check mail leaf</a:t>
            </a:r>
          </a:p>
          <a:p>
            <a:pPr marL="338138" indent="-338138"/>
            <a:r>
              <a:rPr lang="en-US" sz="1400" dirty="0">
                <a:latin typeface="Arial" charset="0"/>
              </a:rPr>
              <a:t>Now, recall the words</a:t>
            </a:r>
          </a:p>
          <a:p>
            <a:pPr marL="338138" indent="-338138"/>
            <a:r>
              <a:rPr lang="en-US" sz="1400" dirty="0">
                <a:latin typeface="Arial" charset="0"/>
              </a:rPr>
              <a:t>log day time chess lake cut bird sheet your see street </a:t>
            </a:r>
            <a:r>
              <a:rPr lang="en-US" sz="1400" dirty="0" smtClean="0">
                <a:latin typeface="Arial" charset="0"/>
              </a:rPr>
              <a:t>wheel</a:t>
            </a:r>
          </a:p>
          <a:p>
            <a:pPr marL="338138" indent="-338138"/>
            <a:r>
              <a:rPr lang="en-US" sz="1400" dirty="0">
                <a:latin typeface="Arial" charset="0"/>
              </a:rPr>
              <a:t>Now, recall the words</a:t>
            </a:r>
          </a:p>
          <a:p>
            <a:pPr marL="338138" indent="-338138"/>
            <a:endParaRPr lang="en-US" sz="1400" dirty="0" smtClean="0"/>
          </a:p>
        </p:txBody>
      </p:sp>
      <p:sp>
        <p:nvSpPr>
          <p:cNvPr id="5" name="TextBox 4"/>
          <p:cNvSpPr txBox="1"/>
          <p:nvPr/>
        </p:nvSpPr>
        <p:spPr>
          <a:xfrm>
            <a:off x="2126705" y="2097571"/>
            <a:ext cx="4671133" cy="346249"/>
          </a:xfrm>
          <a:prstGeom prst="rect">
            <a:avLst/>
          </a:prstGeom>
          <a:noFill/>
        </p:spPr>
        <p:txBody>
          <a:bodyPr wrap="none" rtlCol="0">
            <a:spAutoFit/>
          </a:bodyPr>
          <a:lstStyle/>
          <a:p>
            <a:pPr>
              <a:lnSpc>
                <a:spcPct val="90000"/>
              </a:lnSpc>
              <a:spcBef>
                <a:spcPct val="20000"/>
              </a:spcBef>
            </a:pPr>
            <a:r>
              <a:rPr lang="en-US" dirty="0" smtClean="0"/>
              <a:t>Read and remember each set of words:</a:t>
            </a:r>
            <a:endParaRPr lang="en-US" dirty="0"/>
          </a:p>
        </p:txBody>
      </p:sp>
    </p:spTree>
    <p:extLst>
      <p:ext uri="{BB962C8B-B14F-4D97-AF65-F5344CB8AC3E}">
        <p14:creationId xmlns:p14="http://schemas.microsoft.com/office/powerpoint/2010/main" val="21452727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3">
                                            <p:txEl>
                                              <p:pRg st="8" end="8"/>
                                            </p:txEl>
                                          </p:spTgt>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4">
                                            <p:txEl>
                                              <p:pRg st="0" end="0"/>
                                            </p:txEl>
                                          </p:spTgt>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4">
                                            <p:txEl>
                                              <p:pRg st="2" end="2"/>
                                            </p:txEl>
                                          </p:spTgt>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nodeType="clickEffect">
                                  <p:stCondLst>
                                    <p:cond delay="0"/>
                                  </p:stCondLst>
                                  <p:childTnLst>
                                    <p:set>
                                      <p:cBhvr>
                                        <p:cTn id="122" dur="1" fill="hold">
                                          <p:stCondLst>
                                            <p:cond delay="0"/>
                                          </p:stCondLst>
                                        </p:cTn>
                                        <p:tgtEl>
                                          <p:spTgt spid="4">
                                            <p:txEl>
                                              <p:pRg st="4" end="4"/>
                                            </p:txEl>
                                          </p:spTgt>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nodeType="clickEffect">
                                  <p:stCondLst>
                                    <p:cond delay="0"/>
                                  </p:stCondLst>
                                  <p:childTnLst>
                                    <p:set>
                                      <p:cBhvr>
                                        <p:cTn id="138" dur="1" fill="hold">
                                          <p:stCondLst>
                                            <p:cond delay="0"/>
                                          </p:stCondLst>
                                        </p:cTn>
                                        <p:tgtEl>
                                          <p:spTgt spid="4">
                                            <p:txEl>
                                              <p:pRg st="6" end="6"/>
                                            </p:txEl>
                                          </p:spTgt>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nodeType="clickEffect">
                                  <p:stCondLst>
                                    <p:cond delay="0"/>
                                  </p:stCondLst>
                                  <p:childTnLst>
                                    <p:set>
                                      <p:cBhvr>
                                        <p:cTn id="154" dur="1" fill="hold">
                                          <p:stCondLst>
                                            <p:cond delay="0"/>
                                          </p:stCondLst>
                                        </p:cTn>
                                        <p:tgtEl>
                                          <p:spTgt spid="4">
                                            <p:txEl>
                                              <p:pRg st="8" end="8"/>
                                            </p:txEl>
                                          </p:spTgt>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43490" y="456164"/>
            <a:ext cx="7024744" cy="1143000"/>
          </a:xfrm>
        </p:spPr>
        <p:txBody>
          <a:bodyPr/>
          <a:lstStyle/>
          <a:p>
            <a:r>
              <a:rPr lang="en-US" dirty="0">
                <a:latin typeface="Arial" charset="0"/>
              </a:rPr>
              <a:t>The Power of Chunking</a:t>
            </a:r>
            <a:endParaRPr lang="en-US" dirty="0"/>
          </a:p>
        </p:txBody>
      </p:sp>
      <p:sp>
        <p:nvSpPr>
          <p:cNvPr id="6" name="Content Placeholder 5"/>
          <p:cNvSpPr>
            <a:spLocks noGrp="1"/>
          </p:cNvSpPr>
          <p:nvPr>
            <p:ph idx="1"/>
          </p:nvPr>
        </p:nvSpPr>
        <p:spPr>
          <a:xfrm>
            <a:off x="1043490" y="2267852"/>
            <a:ext cx="6777317" cy="3508977"/>
          </a:xfrm>
        </p:spPr>
        <p:txBody>
          <a:bodyPr>
            <a:normAutofit fontScale="85000" lnSpcReduction="20000"/>
          </a:bodyPr>
          <a:lstStyle/>
          <a:p>
            <a:pPr marL="338138" indent="-338138"/>
            <a:r>
              <a:rPr lang="en-US" dirty="0">
                <a:latin typeface="Arial" charset="0"/>
              </a:rPr>
              <a:t>“The business professor in black suit parked his car in a handicapped spot.</a:t>
            </a:r>
            <a:r>
              <a:rPr lang="en-US" dirty="0" smtClean="0">
                <a:latin typeface="Arial" charset="0"/>
              </a:rPr>
              <a:t>”</a:t>
            </a:r>
          </a:p>
          <a:p>
            <a:pPr marL="338138" indent="-338138"/>
            <a:endParaRPr lang="en-US" dirty="0">
              <a:latin typeface="Arial" charset="0"/>
            </a:endParaRPr>
          </a:p>
          <a:p>
            <a:pPr marL="338138" indent="-338138"/>
            <a:r>
              <a:rPr lang="en-US" dirty="0">
                <a:solidFill>
                  <a:srgbClr val="FF0000"/>
                </a:solidFill>
                <a:latin typeface="Arial" charset="0"/>
              </a:rPr>
              <a:t>“The business professor in black suit </a:t>
            </a:r>
            <a:r>
              <a:rPr lang="en-US" dirty="0">
                <a:solidFill>
                  <a:srgbClr val="00B050"/>
                </a:solidFill>
                <a:latin typeface="Arial" charset="0"/>
              </a:rPr>
              <a:t>parked his car</a:t>
            </a:r>
            <a:r>
              <a:rPr lang="en-US" dirty="0">
                <a:latin typeface="Arial" charset="0"/>
              </a:rPr>
              <a:t> </a:t>
            </a:r>
            <a:r>
              <a:rPr lang="en-US" dirty="0">
                <a:solidFill>
                  <a:srgbClr val="FFC000"/>
                </a:solidFill>
                <a:latin typeface="Arial" charset="0"/>
              </a:rPr>
              <a:t>in a handicapped spot</a:t>
            </a:r>
            <a:r>
              <a:rPr lang="en-US" dirty="0">
                <a:latin typeface="Arial" charset="0"/>
              </a:rPr>
              <a:t>.</a:t>
            </a:r>
            <a:r>
              <a:rPr lang="en-US" dirty="0" smtClean="0">
                <a:latin typeface="Arial" charset="0"/>
              </a:rPr>
              <a:t>”</a:t>
            </a:r>
          </a:p>
          <a:p>
            <a:pPr marL="338138" indent="-338138"/>
            <a:endParaRPr lang="en-US" dirty="0" smtClean="0">
              <a:latin typeface="Arial" charset="0"/>
            </a:endParaRPr>
          </a:p>
          <a:p>
            <a:pPr marL="338138" indent="-338138"/>
            <a:r>
              <a:rPr lang="is-IS" dirty="0"/>
              <a:t>5205550467 </a:t>
            </a:r>
            <a:r>
              <a:rPr lang="is-IS" dirty="0" smtClean="0"/>
              <a:t>vs. </a:t>
            </a:r>
            <a:r>
              <a:rPr lang="is-IS" dirty="0"/>
              <a:t>520-555-0467 </a:t>
            </a:r>
            <a:endParaRPr lang="en-US" dirty="0">
              <a:latin typeface="Arial" charset="0"/>
            </a:endParaRPr>
          </a:p>
          <a:p>
            <a:pPr marL="338138" indent="-338138"/>
            <a:endParaRPr lang="en-US" dirty="0">
              <a:latin typeface="Arial" charset="0"/>
            </a:endParaRPr>
          </a:p>
          <a:p>
            <a:pPr marL="338138" indent="-338138"/>
            <a:r>
              <a:rPr lang="en-US" dirty="0">
                <a:latin typeface="Arial" charset="0"/>
              </a:rPr>
              <a:t>Chunks are meaningful groups of information</a:t>
            </a:r>
          </a:p>
          <a:p>
            <a:pPr marL="338138" indent="-338138"/>
            <a:endParaRPr lang="en-US" dirty="0">
              <a:latin typeface="Arial" charset="0"/>
            </a:endParaRPr>
          </a:p>
          <a:p>
            <a:pPr marL="338138" indent="-338138"/>
            <a:r>
              <a:rPr lang="en-US" dirty="0">
                <a:latin typeface="Arial" charset="0"/>
              </a:rPr>
              <a:t>Chunking information can help increase the amount held in short-term memory</a:t>
            </a:r>
          </a:p>
        </p:txBody>
      </p:sp>
    </p:spTree>
    <p:extLst>
      <p:ext uri="{BB962C8B-B14F-4D97-AF65-F5344CB8AC3E}">
        <p14:creationId xmlns:p14="http://schemas.microsoft.com/office/powerpoint/2010/main" val="37101444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43490" y="354131"/>
            <a:ext cx="7024744" cy="1143000"/>
          </a:xfrm>
        </p:spPr>
        <p:txBody>
          <a:bodyPr/>
          <a:lstStyle/>
          <a:p>
            <a:r>
              <a:rPr lang="en-US" dirty="0">
                <a:latin typeface="Arial" charset="0"/>
              </a:rPr>
              <a:t>The Power of Chunking</a:t>
            </a:r>
            <a:endParaRPr lang="en-US" dirty="0"/>
          </a:p>
        </p:txBody>
      </p:sp>
      <p:sp>
        <p:nvSpPr>
          <p:cNvPr id="6" name="Content Placeholder 5"/>
          <p:cNvSpPr>
            <a:spLocks noGrp="1"/>
          </p:cNvSpPr>
          <p:nvPr>
            <p:ph idx="1"/>
          </p:nvPr>
        </p:nvSpPr>
        <p:spPr/>
        <p:txBody>
          <a:bodyPr>
            <a:normAutofit fontScale="92500" lnSpcReduction="20000"/>
          </a:bodyPr>
          <a:lstStyle/>
          <a:p>
            <a:pPr marL="338138" indent="-338138"/>
            <a:r>
              <a:rPr lang="en-US" dirty="0">
                <a:latin typeface="Arial" charset="0"/>
              </a:rPr>
              <a:t>Try to remember the following letters:</a:t>
            </a:r>
          </a:p>
          <a:p>
            <a:pPr marL="801688" lvl="1" indent="-338138"/>
            <a:r>
              <a:rPr lang="en-US" dirty="0">
                <a:latin typeface="Arial" charset="0"/>
                <a:ea typeface="ヒラギノ角ゴ Pro W3" charset="0"/>
              </a:rPr>
              <a:t>FB-IAO-LM-TVI-BMB-MW</a:t>
            </a:r>
          </a:p>
          <a:p>
            <a:pPr marL="801688" lvl="1" indent="-338138"/>
            <a:r>
              <a:rPr lang="en-US" dirty="0">
                <a:latin typeface="Arial" charset="0"/>
                <a:ea typeface="ヒラギノ角ゴ Pro W3" charset="0"/>
              </a:rPr>
              <a:t>Now, recall all of the letters</a:t>
            </a:r>
          </a:p>
          <a:p>
            <a:pPr marL="338138" indent="-338138"/>
            <a:endParaRPr lang="en-US" dirty="0">
              <a:latin typeface="Arial" charset="0"/>
            </a:endParaRPr>
          </a:p>
          <a:p>
            <a:pPr marL="338138" indent="-338138"/>
            <a:r>
              <a:rPr lang="en-US" dirty="0" smtClean="0">
                <a:latin typeface="Arial" charset="0"/>
              </a:rPr>
              <a:t>Let’</a:t>
            </a:r>
            <a:r>
              <a:rPr lang="en-US" altLang="ja-JP" dirty="0" smtClean="0">
                <a:latin typeface="Arial" charset="0"/>
              </a:rPr>
              <a:t>s </a:t>
            </a:r>
            <a:r>
              <a:rPr lang="en-US" altLang="ja-JP" dirty="0">
                <a:latin typeface="Arial" charset="0"/>
              </a:rPr>
              <a:t>try that again:</a:t>
            </a:r>
          </a:p>
          <a:p>
            <a:pPr marL="801688" lvl="1" indent="-338138"/>
            <a:r>
              <a:rPr lang="en-US" dirty="0">
                <a:latin typeface="Arial" charset="0"/>
                <a:ea typeface="ヒラギノ角ゴ Pro W3" charset="0"/>
              </a:rPr>
              <a:t>FBI-AOL-MTV-IBM-BMW</a:t>
            </a:r>
          </a:p>
          <a:p>
            <a:pPr marL="801688" lvl="1" indent="-338138"/>
            <a:r>
              <a:rPr lang="en-US" dirty="0">
                <a:latin typeface="Arial" charset="0"/>
                <a:ea typeface="ヒラギノ角ゴ Pro W3" charset="0"/>
              </a:rPr>
              <a:t>Now, recall all of the letters</a:t>
            </a:r>
          </a:p>
          <a:p>
            <a:pPr marL="338138" indent="-338138"/>
            <a:endParaRPr lang="en-US" dirty="0">
              <a:latin typeface="Arial" charset="0"/>
            </a:endParaRPr>
          </a:p>
          <a:p>
            <a:pPr marL="338138" indent="-338138"/>
            <a:r>
              <a:rPr lang="en-US" dirty="0">
                <a:latin typeface="Arial" charset="0"/>
              </a:rPr>
              <a:t>They were the same letters, just chunked differently</a:t>
            </a:r>
          </a:p>
          <a:p>
            <a:endParaRPr lang="en-US" dirty="0"/>
          </a:p>
        </p:txBody>
      </p:sp>
    </p:spTree>
    <p:extLst>
      <p:ext uri="{BB962C8B-B14F-4D97-AF65-F5344CB8AC3E}">
        <p14:creationId xmlns:p14="http://schemas.microsoft.com/office/powerpoint/2010/main" val="3479731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6">
                                            <p:txEl>
                                              <p:pRg st="5" end="5"/>
                                            </p:txEl>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0264" y="456164"/>
            <a:ext cx="7024744" cy="1143000"/>
          </a:xfrm>
        </p:spPr>
        <p:txBody>
          <a:bodyPr/>
          <a:lstStyle/>
          <a:p>
            <a:r>
              <a:rPr lang="en-US" dirty="0" smtClean="0"/>
              <a:t>Another Chunking Example </a:t>
            </a:r>
            <a:endParaRPr lang="en-US" dirty="0"/>
          </a:p>
        </p:txBody>
      </p:sp>
      <p:sp>
        <p:nvSpPr>
          <p:cNvPr id="5" name="Content Placeholder 4"/>
          <p:cNvSpPr>
            <a:spLocks noGrp="1"/>
          </p:cNvSpPr>
          <p:nvPr>
            <p:ph sz="quarter" idx="13"/>
          </p:nvPr>
        </p:nvSpPr>
        <p:spPr/>
        <p:txBody>
          <a:bodyPr>
            <a:normAutofit fontScale="92500" lnSpcReduction="10000"/>
          </a:bodyPr>
          <a:lstStyle/>
          <a:p>
            <a:r>
              <a:rPr lang="en-US" dirty="0" smtClean="0"/>
              <a:t>Grocery List </a:t>
            </a:r>
          </a:p>
          <a:p>
            <a:pPr lvl="1"/>
            <a:r>
              <a:rPr lang="en-US" dirty="0" smtClean="0"/>
              <a:t>1. tomatoes </a:t>
            </a:r>
          </a:p>
          <a:p>
            <a:pPr lvl="1"/>
            <a:r>
              <a:rPr lang="en-US" dirty="0" smtClean="0"/>
              <a:t>2. </a:t>
            </a:r>
            <a:r>
              <a:rPr lang="en-US" dirty="0"/>
              <a:t>t</a:t>
            </a:r>
            <a:r>
              <a:rPr lang="en-US" dirty="0" smtClean="0"/>
              <a:t>urkey </a:t>
            </a:r>
          </a:p>
          <a:p>
            <a:pPr lvl="1"/>
            <a:r>
              <a:rPr lang="en-US" dirty="0" smtClean="0"/>
              <a:t>3. milk</a:t>
            </a:r>
          </a:p>
          <a:p>
            <a:pPr lvl="1"/>
            <a:r>
              <a:rPr lang="en-US" dirty="0" smtClean="0"/>
              <a:t>4. Cucumbers</a:t>
            </a:r>
          </a:p>
          <a:p>
            <a:pPr lvl="1"/>
            <a:r>
              <a:rPr lang="en-US" dirty="0" smtClean="0"/>
              <a:t>5. Ham </a:t>
            </a:r>
          </a:p>
          <a:p>
            <a:pPr lvl="1"/>
            <a:r>
              <a:rPr lang="en-US" dirty="0" smtClean="0"/>
              <a:t>6. Yogurt</a:t>
            </a:r>
          </a:p>
          <a:p>
            <a:pPr lvl="1"/>
            <a:r>
              <a:rPr lang="en-US" dirty="0" smtClean="0"/>
              <a:t>7. </a:t>
            </a:r>
            <a:r>
              <a:rPr lang="en-US" dirty="0" err="1" smtClean="0"/>
              <a:t>strawberrries</a:t>
            </a:r>
            <a:endParaRPr lang="en-US" dirty="0" smtClean="0"/>
          </a:p>
          <a:p>
            <a:pPr lvl="1"/>
            <a:r>
              <a:rPr lang="en-US" dirty="0" smtClean="0"/>
              <a:t>8. Salami </a:t>
            </a:r>
          </a:p>
          <a:p>
            <a:pPr lvl="1"/>
            <a:r>
              <a:rPr lang="en-US" dirty="0" smtClean="0"/>
              <a:t>9. eggs </a:t>
            </a:r>
          </a:p>
          <a:p>
            <a:pPr lvl="1"/>
            <a:endParaRPr lang="en-US" dirty="0"/>
          </a:p>
        </p:txBody>
      </p:sp>
      <p:sp>
        <p:nvSpPr>
          <p:cNvPr id="6" name="Content Placeholder 5"/>
          <p:cNvSpPr>
            <a:spLocks noGrp="1"/>
          </p:cNvSpPr>
          <p:nvPr>
            <p:ph sz="quarter" idx="14"/>
          </p:nvPr>
        </p:nvSpPr>
        <p:spPr/>
        <p:txBody>
          <a:bodyPr>
            <a:normAutofit fontScale="77500" lnSpcReduction="20000"/>
          </a:bodyPr>
          <a:lstStyle/>
          <a:p>
            <a:r>
              <a:rPr lang="en-US" b="1" dirty="0" smtClean="0"/>
              <a:t>Produce </a:t>
            </a:r>
          </a:p>
          <a:p>
            <a:pPr lvl="1"/>
            <a:r>
              <a:rPr lang="en-US" dirty="0" smtClean="0"/>
              <a:t>Tomatoes </a:t>
            </a:r>
          </a:p>
          <a:p>
            <a:pPr lvl="1"/>
            <a:r>
              <a:rPr lang="en-US" dirty="0" smtClean="0"/>
              <a:t>Cucumbers </a:t>
            </a:r>
          </a:p>
          <a:p>
            <a:pPr lvl="1"/>
            <a:r>
              <a:rPr lang="en-US" dirty="0" smtClean="0"/>
              <a:t>Strawberries </a:t>
            </a:r>
          </a:p>
          <a:p>
            <a:r>
              <a:rPr lang="en-US" b="1" dirty="0" smtClean="0"/>
              <a:t>Deli </a:t>
            </a:r>
          </a:p>
          <a:p>
            <a:pPr lvl="1"/>
            <a:r>
              <a:rPr lang="en-US" dirty="0" smtClean="0"/>
              <a:t>Turkey </a:t>
            </a:r>
          </a:p>
          <a:p>
            <a:pPr lvl="1"/>
            <a:r>
              <a:rPr lang="en-US" dirty="0" smtClean="0"/>
              <a:t>Ham</a:t>
            </a:r>
          </a:p>
          <a:p>
            <a:pPr lvl="1"/>
            <a:r>
              <a:rPr lang="en-US" dirty="0" smtClean="0"/>
              <a:t>salami</a:t>
            </a:r>
          </a:p>
          <a:p>
            <a:r>
              <a:rPr lang="en-US" b="1" dirty="0" smtClean="0"/>
              <a:t>Dairy</a:t>
            </a:r>
          </a:p>
          <a:p>
            <a:pPr lvl="1"/>
            <a:r>
              <a:rPr lang="en-US" dirty="0" smtClean="0"/>
              <a:t>Milk</a:t>
            </a:r>
          </a:p>
          <a:p>
            <a:pPr lvl="1"/>
            <a:r>
              <a:rPr lang="en-US" dirty="0" smtClean="0"/>
              <a:t>Yogurt </a:t>
            </a:r>
          </a:p>
          <a:p>
            <a:pPr lvl="1"/>
            <a:r>
              <a:rPr lang="en-US" dirty="0" smtClean="0"/>
              <a:t>eggs</a:t>
            </a:r>
          </a:p>
          <a:p>
            <a:pPr lvl="1"/>
            <a:endParaRPr lang="en-US" dirty="0"/>
          </a:p>
        </p:txBody>
      </p:sp>
    </p:spTree>
    <p:extLst>
      <p:ext uri="{BB962C8B-B14F-4D97-AF65-F5344CB8AC3E}">
        <p14:creationId xmlns:p14="http://schemas.microsoft.com/office/powerpoint/2010/main" val="4790739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Memory </a:t>
            </a:r>
            <a:endParaRPr lang="en-US" dirty="0"/>
          </a:p>
        </p:txBody>
      </p:sp>
      <p:pic>
        <p:nvPicPr>
          <p:cNvPr id="4" name="Content Placeholder 3" descr="Screen Shot 2016-02-17 at 7.21.35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13" r="-1341"/>
          <a:stretch/>
        </p:blipFill>
        <p:spPr>
          <a:xfrm>
            <a:off x="1360827" y="2747984"/>
            <a:ext cx="6229562" cy="2872990"/>
          </a:xfrm>
        </p:spPr>
      </p:pic>
    </p:spTree>
    <p:extLst>
      <p:ext uri="{BB962C8B-B14F-4D97-AF65-F5344CB8AC3E}">
        <p14:creationId xmlns:p14="http://schemas.microsoft.com/office/powerpoint/2010/main" val="127041695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2" y="159219"/>
            <a:ext cx="7024744" cy="1143000"/>
          </a:xfrm>
        </p:spPr>
        <p:txBody>
          <a:bodyPr/>
          <a:lstStyle/>
          <a:p>
            <a:r>
              <a:rPr lang="en-US" dirty="0" smtClean="0"/>
              <a:t>Long-term Memory</a:t>
            </a:r>
            <a:endParaRPr lang="en-US" dirty="0"/>
          </a:p>
        </p:txBody>
      </p:sp>
      <p:sp>
        <p:nvSpPr>
          <p:cNvPr id="3" name="Content Placeholder 2"/>
          <p:cNvSpPr>
            <a:spLocks noGrp="1"/>
          </p:cNvSpPr>
          <p:nvPr>
            <p:ph idx="1"/>
          </p:nvPr>
        </p:nvSpPr>
        <p:spPr>
          <a:xfrm>
            <a:off x="1043492" y="2616752"/>
            <a:ext cx="6777317" cy="3508977"/>
          </a:xfrm>
        </p:spPr>
        <p:txBody>
          <a:bodyPr>
            <a:normAutofit fontScale="92500" lnSpcReduction="10000"/>
          </a:bodyPr>
          <a:lstStyle/>
          <a:p>
            <a:pPr marL="338138" indent="-338138">
              <a:buClr>
                <a:srgbClr val="2C7C9F"/>
              </a:buClr>
            </a:pPr>
            <a:r>
              <a:rPr lang="en-US" dirty="0">
                <a:solidFill>
                  <a:srgbClr val="09213B"/>
                </a:solidFill>
                <a:latin typeface="Arial" charset="0"/>
              </a:rPr>
              <a:t>Memory Consolidation:  conscious repetition of information to move info from STM to </a:t>
            </a:r>
            <a:r>
              <a:rPr lang="en-US" dirty="0" smtClean="0">
                <a:solidFill>
                  <a:srgbClr val="09213B"/>
                </a:solidFill>
                <a:latin typeface="Arial" charset="0"/>
              </a:rPr>
              <a:t>LTM</a:t>
            </a:r>
            <a:endParaRPr lang="en-US" dirty="0" smtClean="0">
              <a:solidFill>
                <a:srgbClr val="09213B"/>
              </a:solidFill>
              <a:latin typeface="Arial" charset="0"/>
            </a:endParaRPr>
          </a:p>
          <a:p>
            <a:pPr marL="338138" lvl="0" indent="-338138">
              <a:buClr>
                <a:srgbClr val="2C7C9F"/>
              </a:buClr>
            </a:pPr>
            <a:endParaRPr lang="en-US" dirty="0">
              <a:solidFill>
                <a:srgbClr val="09213B"/>
              </a:solidFill>
              <a:latin typeface="Arial" charset="0"/>
            </a:endParaRPr>
          </a:p>
          <a:p>
            <a:pPr marL="338138" lvl="0" indent="-338138">
              <a:buClr>
                <a:srgbClr val="2C7C9F"/>
              </a:buClr>
            </a:pPr>
            <a:r>
              <a:rPr lang="en-US" dirty="0" smtClean="0">
                <a:solidFill>
                  <a:srgbClr val="09213B"/>
                </a:solidFill>
                <a:latin typeface="Arial" charset="0"/>
              </a:rPr>
              <a:t>Explicit </a:t>
            </a:r>
            <a:r>
              <a:rPr lang="en-US" dirty="0" smtClean="0">
                <a:solidFill>
                  <a:srgbClr val="09213B"/>
                </a:solidFill>
                <a:latin typeface="Arial" charset="0"/>
              </a:rPr>
              <a:t>and Implicit memory</a:t>
            </a:r>
          </a:p>
          <a:p>
            <a:pPr marL="0" lvl="0" indent="0">
              <a:buClr>
                <a:srgbClr val="2C7C9F"/>
              </a:buClr>
              <a:buNone/>
            </a:pPr>
            <a:endParaRPr lang="en-US" dirty="0" smtClean="0">
              <a:solidFill>
                <a:srgbClr val="09213B"/>
              </a:solidFill>
              <a:latin typeface="Arial" charset="0"/>
            </a:endParaRPr>
          </a:p>
          <a:p>
            <a:pPr marL="338138" lvl="0" indent="-338138">
              <a:buClr>
                <a:srgbClr val="2C7C9F"/>
              </a:buClr>
            </a:pPr>
            <a:r>
              <a:rPr lang="en-US" dirty="0" smtClean="0">
                <a:solidFill>
                  <a:srgbClr val="09213B"/>
                </a:solidFill>
                <a:latin typeface="Arial" charset="0"/>
              </a:rPr>
              <a:t>No limits on capacity </a:t>
            </a:r>
          </a:p>
          <a:p>
            <a:pPr marL="338138" lvl="0" indent="-338138">
              <a:buClr>
                <a:srgbClr val="2C7C9F"/>
              </a:buClr>
            </a:pPr>
            <a:endParaRPr lang="en-US" dirty="0" smtClean="0">
              <a:solidFill>
                <a:srgbClr val="09213B"/>
              </a:solidFill>
              <a:latin typeface="Arial" charset="0"/>
            </a:endParaRPr>
          </a:p>
          <a:p>
            <a:pPr marL="338138" lvl="0" indent="-338138">
              <a:buClr>
                <a:srgbClr val="2C7C9F"/>
              </a:buClr>
            </a:pPr>
            <a:r>
              <a:rPr lang="en-US" dirty="0" smtClean="0">
                <a:solidFill>
                  <a:srgbClr val="09213B"/>
                </a:solidFill>
                <a:latin typeface="Arial" charset="0"/>
              </a:rPr>
              <a:t>Not every memory is strong: sometimes prompts are needed for recall</a:t>
            </a:r>
          </a:p>
          <a:p>
            <a:pPr marL="0" lvl="0" indent="0">
              <a:buClr>
                <a:srgbClr val="2C7C9F"/>
              </a:buClr>
              <a:buNone/>
            </a:pPr>
            <a:endParaRPr lang="en-US" dirty="0" smtClean="0">
              <a:solidFill>
                <a:srgbClr val="09213B"/>
              </a:solidFill>
              <a:latin typeface="Arial" charset="0"/>
            </a:endParaRPr>
          </a:p>
          <a:p>
            <a:pPr marL="1301750" lvl="2" indent="0">
              <a:buClr>
                <a:srgbClr val="2C7C9F"/>
              </a:buClr>
              <a:buNone/>
            </a:pPr>
            <a:endParaRPr lang="en-US" sz="1800" dirty="0">
              <a:solidFill>
                <a:srgbClr val="09213B"/>
              </a:solidFill>
              <a:latin typeface="Arial" charset="0"/>
              <a:ea typeface="ヒラギノ角ゴ Pro W3" charset="0"/>
            </a:endParaRPr>
          </a:p>
        </p:txBody>
      </p:sp>
      <p:pic>
        <p:nvPicPr>
          <p:cNvPr id="5" name="Picture 4" descr="Screen Shot 2016-02-17 at 8.01.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7940" y="1302219"/>
            <a:ext cx="2947193" cy="1262108"/>
          </a:xfrm>
          <a:prstGeom prst="rect">
            <a:avLst/>
          </a:prstGeom>
        </p:spPr>
      </p:pic>
    </p:spTree>
    <p:extLst>
      <p:ext uri="{BB962C8B-B14F-4D97-AF65-F5344CB8AC3E}">
        <p14:creationId xmlns:p14="http://schemas.microsoft.com/office/powerpoint/2010/main" val="83245221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456164"/>
            <a:ext cx="7024744" cy="1143000"/>
          </a:xfrm>
        </p:spPr>
        <p:txBody>
          <a:bodyPr/>
          <a:lstStyle/>
          <a:p>
            <a:r>
              <a:rPr lang="en-US" dirty="0" smtClean="0"/>
              <a:t>Explicit Memory </a:t>
            </a:r>
            <a:endParaRPr lang="en-US" dirty="0"/>
          </a:p>
        </p:txBody>
      </p:sp>
      <p:sp>
        <p:nvSpPr>
          <p:cNvPr id="3" name="Content Placeholder 2"/>
          <p:cNvSpPr>
            <a:spLocks noGrp="1"/>
          </p:cNvSpPr>
          <p:nvPr>
            <p:ph idx="1"/>
          </p:nvPr>
        </p:nvSpPr>
        <p:spPr/>
        <p:txBody>
          <a:bodyPr/>
          <a:lstStyle/>
          <a:p>
            <a:r>
              <a:rPr lang="en-US" dirty="0" smtClean="0"/>
              <a:t>Specific memories you can consciously recall </a:t>
            </a:r>
          </a:p>
          <a:p>
            <a:pPr lvl="2"/>
            <a:r>
              <a:rPr lang="en-US" dirty="0" smtClean="0"/>
              <a:t>Ex: who wrote this textbook?</a:t>
            </a:r>
          </a:p>
          <a:p>
            <a:pPr lvl="2"/>
            <a:r>
              <a:rPr lang="en-US" dirty="0" smtClean="0"/>
              <a:t>The Material on your last exam </a:t>
            </a:r>
            <a:endParaRPr lang="en-US" dirty="0"/>
          </a:p>
        </p:txBody>
      </p:sp>
    </p:spTree>
    <p:extLst>
      <p:ext uri="{BB962C8B-B14F-4D97-AF65-F5344CB8AC3E}">
        <p14:creationId xmlns:p14="http://schemas.microsoft.com/office/powerpoint/2010/main" val="159480960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Types of Explicit Memory </a:t>
            </a:r>
            <a:br>
              <a:rPr lang="en-US" dirty="0" smtClean="0"/>
            </a:b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Episodic Memory</a:t>
            </a:r>
          </a:p>
          <a:p>
            <a:pPr lvl="1"/>
            <a:r>
              <a:rPr lang="en-US" dirty="0" err="1" smtClean="0"/>
              <a:t>Tulving</a:t>
            </a:r>
            <a:r>
              <a:rPr lang="en-US" dirty="0" smtClean="0"/>
              <a:t> </a:t>
            </a:r>
          </a:p>
          <a:p>
            <a:pPr lvl="1"/>
            <a:r>
              <a:rPr lang="en-US" dirty="0" smtClean="0"/>
              <a:t>The what, when, where </a:t>
            </a:r>
          </a:p>
          <a:p>
            <a:pPr lvl="1"/>
            <a:r>
              <a:rPr lang="en-US" sz="2000" dirty="0" smtClean="0">
                <a:latin typeface="Arial" charset="0"/>
                <a:ea typeface="ヒラギノ角ゴ Pro W3" charset="0"/>
              </a:rPr>
              <a:t>An </a:t>
            </a:r>
            <a:r>
              <a:rPr lang="en-US" sz="2000" dirty="0">
                <a:latin typeface="Arial" charset="0"/>
                <a:ea typeface="ヒラギノ角ゴ Pro W3" charset="0"/>
              </a:rPr>
              <a:t>event, as it happened</a:t>
            </a:r>
          </a:p>
          <a:p>
            <a:pPr lvl="2"/>
            <a:r>
              <a:rPr lang="en-US" sz="1800" dirty="0">
                <a:latin typeface="Arial" charset="0"/>
                <a:ea typeface="ヒラギノ角ゴ Pro W3" charset="0"/>
              </a:rPr>
              <a:t>e.g. meeting a celebrity</a:t>
            </a:r>
          </a:p>
          <a:p>
            <a:pPr marL="68580" indent="0">
              <a:buNone/>
            </a:pPr>
            <a:endParaRPr lang="en-US" dirty="0" smtClean="0"/>
          </a:p>
          <a:p>
            <a:r>
              <a:rPr lang="en-US" dirty="0" smtClean="0"/>
              <a:t>Semantic Memory</a:t>
            </a:r>
          </a:p>
          <a:p>
            <a:pPr lvl="1"/>
            <a:r>
              <a:rPr lang="en-US" sz="2000" dirty="0" smtClean="0">
                <a:latin typeface="Arial" charset="0"/>
                <a:ea typeface="ヒラギノ角ゴ Pro W3" charset="0"/>
              </a:rPr>
              <a:t>Generalized </a:t>
            </a:r>
            <a:r>
              <a:rPr lang="en-US" sz="2000" dirty="0">
                <a:latin typeface="Arial" charset="0"/>
                <a:ea typeface="ヒラギノ角ゴ Pro W3" charset="0"/>
              </a:rPr>
              <a:t>knowledge</a:t>
            </a:r>
          </a:p>
          <a:p>
            <a:pPr lvl="2"/>
            <a:r>
              <a:rPr lang="en-US" sz="1800" dirty="0">
                <a:latin typeface="Arial" charset="0"/>
                <a:ea typeface="ヒラギノ角ゴ Pro W3" charset="0"/>
              </a:rPr>
              <a:t>e.g. spelling </a:t>
            </a:r>
            <a:r>
              <a:rPr lang="en-US" sz="1800" dirty="0" smtClean="0">
                <a:latin typeface="Arial" charset="0"/>
                <a:ea typeface="ヒラギノ角ゴ Pro W3" charset="0"/>
              </a:rPr>
              <a:t>words, answer to the </a:t>
            </a:r>
          </a:p>
          <a:p>
            <a:pPr marL="685800" lvl="2" indent="0">
              <a:buNone/>
            </a:pPr>
            <a:r>
              <a:rPr lang="en-US" sz="1800" dirty="0" smtClean="0">
                <a:latin typeface="Arial" charset="0"/>
                <a:ea typeface="ヒラギノ角ゴ Pro W3" charset="0"/>
              </a:rPr>
              <a:t>question who was the first president of </a:t>
            </a:r>
          </a:p>
          <a:p>
            <a:pPr marL="685800" lvl="2" indent="0">
              <a:buNone/>
            </a:pPr>
            <a:r>
              <a:rPr lang="en-US" sz="1800" dirty="0" smtClean="0">
                <a:latin typeface="Arial" charset="0"/>
                <a:ea typeface="ヒラギノ角ゴ Pro W3" charset="0"/>
              </a:rPr>
              <a:t>the United States </a:t>
            </a:r>
            <a:endParaRPr lang="en-US" sz="1800" dirty="0">
              <a:latin typeface="Arial" charset="0"/>
              <a:ea typeface="ヒラギノ角ゴ Pro W3" charset="0"/>
            </a:endParaRPr>
          </a:p>
        </p:txBody>
      </p:sp>
      <p:pic>
        <p:nvPicPr>
          <p:cNvPr id="5" name="Picture 18" descr="11p4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296123" y="3763513"/>
            <a:ext cx="1389233" cy="1902889"/>
          </a:xfrm>
          <a:prstGeom prst="rect">
            <a:avLst/>
          </a:prstGeom>
          <a:noFill/>
        </p:spPr>
      </p:pic>
      <p:pic>
        <p:nvPicPr>
          <p:cNvPr id="6" name="Content Placeholder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885458" y="2170664"/>
            <a:ext cx="2182776" cy="1455183"/>
          </a:xfrm>
          <a:prstGeom prst="rect">
            <a:avLst/>
          </a:prstGeom>
        </p:spPr>
      </p:pic>
    </p:spTree>
    <p:extLst>
      <p:ext uri="{BB962C8B-B14F-4D97-AF65-F5344CB8AC3E}">
        <p14:creationId xmlns:p14="http://schemas.microsoft.com/office/powerpoint/2010/main" val="137714748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2" y="456164"/>
            <a:ext cx="7024744" cy="1143000"/>
          </a:xfrm>
        </p:spPr>
        <p:txBody>
          <a:bodyPr/>
          <a:lstStyle/>
          <a:p>
            <a:r>
              <a:rPr lang="en-US" dirty="0" smtClean="0"/>
              <a:t>Implicit Memory </a:t>
            </a:r>
            <a:endParaRPr lang="en-US" dirty="0"/>
          </a:p>
        </p:txBody>
      </p:sp>
      <p:sp>
        <p:nvSpPr>
          <p:cNvPr id="3" name="Content Placeholder 2"/>
          <p:cNvSpPr>
            <a:spLocks noGrp="1"/>
          </p:cNvSpPr>
          <p:nvPr>
            <p:ph idx="1"/>
          </p:nvPr>
        </p:nvSpPr>
        <p:spPr/>
        <p:txBody>
          <a:bodyPr>
            <a:normAutofit/>
          </a:bodyPr>
          <a:lstStyle/>
          <a:p>
            <a:r>
              <a:rPr lang="en-US" dirty="0" smtClean="0"/>
              <a:t>Not a part of our consciousness </a:t>
            </a:r>
          </a:p>
          <a:p>
            <a:endParaRPr lang="en-US" dirty="0" smtClean="0"/>
          </a:p>
          <a:p>
            <a:r>
              <a:rPr lang="en-US" dirty="0" smtClean="0"/>
              <a:t>Memories formed from behaviors and experiences </a:t>
            </a:r>
          </a:p>
          <a:p>
            <a:pPr marL="553212" lvl="3" indent="-274320"/>
            <a:r>
              <a:rPr lang="en-US" sz="1600" dirty="0" smtClean="0">
                <a:solidFill>
                  <a:srgbClr val="09213B"/>
                </a:solidFill>
                <a:latin typeface="Arial" charset="0"/>
                <a:ea typeface="ヒラギノ角ゴ Pro W3" charset="0"/>
              </a:rPr>
              <a:t>Having </a:t>
            </a:r>
            <a:r>
              <a:rPr lang="en-US" sz="1600" dirty="0">
                <a:solidFill>
                  <a:srgbClr val="09213B"/>
                </a:solidFill>
                <a:latin typeface="Arial" charset="0"/>
                <a:ea typeface="ヒラギノ角ゴ Pro W3" charset="0"/>
              </a:rPr>
              <a:t>fun friends as a small child makes you a friendly </a:t>
            </a:r>
            <a:r>
              <a:rPr lang="en-US" sz="1600" dirty="0" smtClean="0">
                <a:solidFill>
                  <a:srgbClr val="09213B"/>
                </a:solidFill>
                <a:latin typeface="Arial" charset="0"/>
                <a:ea typeface="ヒラギノ角ゴ Pro W3" charset="0"/>
              </a:rPr>
              <a:t>person</a:t>
            </a:r>
            <a:endParaRPr lang="en-US" sz="1600" dirty="0">
              <a:solidFill>
                <a:srgbClr val="09213B"/>
              </a:solidFill>
              <a:latin typeface="Arial" charset="0"/>
              <a:ea typeface="ヒラギノ角ゴ Pro W3" charset="0"/>
            </a:endParaRPr>
          </a:p>
          <a:p>
            <a:endParaRPr lang="en-US" dirty="0" smtClean="0"/>
          </a:p>
        </p:txBody>
      </p:sp>
    </p:spTree>
    <p:extLst>
      <p:ext uri="{BB962C8B-B14F-4D97-AF65-F5344CB8AC3E}">
        <p14:creationId xmlns:p14="http://schemas.microsoft.com/office/powerpoint/2010/main" val="12108522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456164"/>
            <a:ext cx="7024744" cy="1143000"/>
          </a:xfrm>
        </p:spPr>
        <p:txBody>
          <a:bodyPr>
            <a:normAutofit/>
          </a:bodyPr>
          <a:lstStyle/>
          <a:p>
            <a:r>
              <a:rPr lang="en-US" dirty="0" smtClean="0"/>
              <a:t>Types of Implicit Memory </a:t>
            </a:r>
            <a:endParaRPr lang="en-US" dirty="0"/>
          </a:p>
        </p:txBody>
      </p:sp>
      <p:sp>
        <p:nvSpPr>
          <p:cNvPr id="3" name="Content Placeholder 2"/>
          <p:cNvSpPr>
            <a:spLocks noGrp="1"/>
          </p:cNvSpPr>
          <p:nvPr>
            <p:ph idx="1"/>
          </p:nvPr>
        </p:nvSpPr>
        <p:spPr/>
        <p:txBody>
          <a:bodyPr/>
          <a:lstStyle/>
          <a:p>
            <a:r>
              <a:rPr lang="en-US" dirty="0" smtClean="0"/>
              <a:t>Conditioning </a:t>
            </a:r>
          </a:p>
          <a:p>
            <a:endParaRPr lang="en-US" dirty="0" smtClean="0"/>
          </a:p>
          <a:p>
            <a:r>
              <a:rPr lang="en-US" dirty="0" smtClean="0"/>
              <a:t>Procedural </a:t>
            </a:r>
            <a:r>
              <a:rPr lang="en-US" dirty="0"/>
              <a:t>Memory: stores information about how to do things </a:t>
            </a:r>
          </a:p>
          <a:p>
            <a:pPr lvl="1"/>
            <a:r>
              <a:rPr lang="en-US" dirty="0"/>
              <a:t>Ride your bike, brush your teeth, </a:t>
            </a:r>
            <a:r>
              <a:rPr lang="en-US" dirty="0" smtClean="0"/>
              <a:t>swimming</a:t>
            </a:r>
          </a:p>
          <a:p>
            <a:pPr lvl="1"/>
            <a:endParaRPr lang="en-US" dirty="0"/>
          </a:p>
          <a:p>
            <a:pPr lvl="1"/>
            <a:endParaRPr lang="en-US" dirty="0"/>
          </a:p>
          <a:p>
            <a:endParaRPr lang="en-US" dirty="0"/>
          </a:p>
        </p:txBody>
      </p:sp>
      <p:pic>
        <p:nvPicPr>
          <p:cNvPr id="4" name="Picture 11" descr="07p2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4780" y="4484546"/>
            <a:ext cx="1359459" cy="203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114710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02-17 at 10.09.28 PM.png"/>
          <p:cNvPicPr>
            <a:picLocks noGrp="1" noChangeAspect="1"/>
          </p:cNvPicPr>
          <p:nvPr>
            <p:ph idx="4294967295"/>
          </p:nvPr>
        </p:nvPicPr>
        <p:blipFill>
          <a:blip r:embed="rId3">
            <a:extLst>
              <a:ext uri="{28A0092B-C50C-407E-A947-70E740481C1C}">
                <a14:useLocalDpi xmlns:a14="http://schemas.microsoft.com/office/drawing/2010/main" val="0"/>
              </a:ext>
            </a:extLst>
          </a:blip>
          <a:srcRect l="-19145" r="-19145"/>
          <a:stretch>
            <a:fillRect/>
          </a:stretch>
        </p:blipFill>
        <p:spPr>
          <a:xfrm>
            <a:off x="634933" y="776625"/>
            <a:ext cx="7893374" cy="4996508"/>
          </a:xfrm>
        </p:spPr>
      </p:pic>
    </p:spTree>
    <p:extLst>
      <p:ext uri="{BB962C8B-B14F-4D97-AF65-F5344CB8AC3E}">
        <p14:creationId xmlns:p14="http://schemas.microsoft.com/office/powerpoint/2010/main" val="225357919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456164"/>
            <a:ext cx="7024744" cy="1143000"/>
          </a:xfrm>
        </p:spPr>
        <p:txBody>
          <a:bodyPr/>
          <a:lstStyle/>
          <a:p>
            <a:r>
              <a:rPr lang="en-US" dirty="0" err="1" smtClean="0"/>
              <a:t>Hyperthymesia</a:t>
            </a:r>
            <a:r>
              <a:rPr lang="en-US" dirty="0" smtClean="0"/>
              <a:t>	</a:t>
            </a:r>
            <a:endParaRPr lang="en-US" dirty="0"/>
          </a:p>
        </p:txBody>
      </p:sp>
      <p:sp>
        <p:nvSpPr>
          <p:cNvPr id="3" name="Content Placeholder 2"/>
          <p:cNvSpPr>
            <a:spLocks noGrp="1"/>
          </p:cNvSpPr>
          <p:nvPr>
            <p:ph idx="1"/>
          </p:nvPr>
        </p:nvSpPr>
        <p:spPr/>
        <p:txBody>
          <a:bodyPr/>
          <a:lstStyle/>
          <a:p>
            <a:r>
              <a:rPr lang="en-US" dirty="0" smtClean="0">
                <a:hlinkClick r:id="rId3"/>
              </a:rPr>
              <a:t>People who have super episodic memory</a:t>
            </a:r>
            <a:r>
              <a:rPr lang="en-US" dirty="0" smtClean="0">
                <a:hlinkClick r:id="rId4"/>
              </a:rPr>
              <a:t>.</a:t>
            </a:r>
            <a:endParaRPr lang="en-US" dirty="0" smtClean="0"/>
          </a:p>
          <a:p>
            <a:r>
              <a:rPr lang="en-US" dirty="0" smtClean="0"/>
              <a:t>Autobiographical memory </a:t>
            </a:r>
          </a:p>
          <a:p>
            <a:r>
              <a:rPr lang="en-US" dirty="0"/>
              <a:t>https://</a:t>
            </a:r>
            <a:r>
              <a:rPr lang="en-US" dirty="0" err="1"/>
              <a:t>www.youtube.com</a:t>
            </a:r>
            <a:r>
              <a:rPr lang="en-US" dirty="0"/>
              <a:t>/</a:t>
            </a:r>
            <a:r>
              <a:rPr lang="en-US" dirty="0" err="1"/>
              <a:t>watch?v</a:t>
            </a:r>
            <a:r>
              <a:rPr lang="en-US" dirty="0"/>
              <a:t>=B-</a:t>
            </a:r>
            <a:r>
              <a:rPr lang="en-US" dirty="0" err="1"/>
              <a:t>uFDhJPKOc</a:t>
            </a:r>
            <a:endParaRPr lang="en-US" dirty="0"/>
          </a:p>
        </p:txBody>
      </p:sp>
      <p:pic>
        <p:nvPicPr>
          <p:cNvPr id="4" name="Picture 3"/>
          <p:cNvPicPr>
            <a:picLocks noChangeAspect="1"/>
          </p:cNvPicPr>
          <p:nvPr/>
        </p:nvPicPr>
        <p:blipFill>
          <a:blip r:embed="rId5"/>
          <a:stretch>
            <a:fillRect/>
          </a:stretch>
        </p:blipFill>
        <p:spPr>
          <a:xfrm>
            <a:off x="3312849" y="4242137"/>
            <a:ext cx="2486025" cy="1838325"/>
          </a:xfrm>
          <a:prstGeom prst="rect">
            <a:avLst/>
          </a:prstGeom>
        </p:spPr>
      </p:pic>
    </p:spTree>
    <p:extLst>
      <p:ext uri="{BB962C8B-B14F-4D97-AF65-F5344CB8AC3E}">
        <p14:creationId xmlns:p14="http://schemas.microsoft.com/office/powerpoint/2010/main" val="152159649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578466"/>
            <a:ext cx="7024744" cy="1143000"/>
          </a:xfrm>
        </p:spPr>
        <p:txBody>
          <a:bodyPr/>
          <a:lstStyle/>
          <a:p>
            <a:r>
              <a:rPr lang="en-US" dirty="0" smtClean="0"/>
              <a:t>Retrieval </a:t>
            </a:r>
            <a:endParaRPr lang="en-US" dirty="0"/>
          </a:p>
        </p:txBody>
      </p:sp>
      <p:sp>
        <p:nvSpPr>
          <p:cNvPr id="3" name="Content Placeholder 2"/>
          <p:cNvSpPr>
            <a:spLocks noGrp="1"/>
          </p:cNvSpPr>
          <p:nvPr>
            <p:ph idx="1"/>
          </p:nvPr>
        </p:nvSpPr>
        <p:spPr/>
        <p:txBody>
          <a:bodyPr/>
          <a:lstStyle/>
          <a:p>
            <a:r>
              <a:rPr lang="en-US" dirty="0" smtClean="0"/>
              <a:t>Getting information back out of storage</a:t>
            </a:r>
          </a:p>
          <a:p>
            <a:r>
              <a:rPr lang="en-US" dirty="0" smtClean="0"/>
              <a:t>Vital to everyday functioning </a:t>
            </a:r>
          </a:p>
          <a:p>
            <a:endParaRPr lang="en-US" dirty="0"/>
          </a:p>
          <a:p>
            <a:r>
              <a:rPr lang="en-US" dirty="0" smtClean="0"/>
              <a:t>3 types: recall, recognition, and relearning </a:t>
            </a:r>
          </a:p>
          <a:p>
            <a:pPr lvl="2"/>
            <a:endParaRPr lang="en-US" dirty="0"/>
          </a:p>
          <a:p>
            <a:pPr lvl="2"/>
            <a:endParaRPr lang="en-US" dirty="0"/>
          </a:p>
        </p:txBody>
      </p:sp>
      <p:pic>
        <p:nvPicPr>
          <p:cNvPr id="4" name="Picture 3" descr="Screen Shot 2016-02-17 at 7.34.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7913" y="4783775"/>
            <a:ext cx="5067825" cy="1048854"/>
          </a:xfrm>
          <a:prstGeom prst="rect">
            <a:avLst/>
          </a:prstGeom>
        </p:spPr>
      </p:pic>
    </p:spTree>
    <p:extLst>
      <p:ext uri="{BB962C8B-B14F-4D97-AF65-F5344CB8AC3E}">
        <p14:creationId xmlns:p14="http://schemas.microsoft.com/office/powerpoint/2010/main" val="29450972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Nature of Memory </a:t>
            </a:r>
            <a:endParaRPr lang="en-US" dirty="0"/>
          </a:p>
        </p:txBody>
      </p:sp>
      <p:sp>
        <p:nvSpPr>
          <p:cNvPr id="3" name="Content Placeholder 2"/>
          <p:cNvSpPr>
            <a:spLocks noGrp="1"/>
          </p:cNvSpPr>
          <p:nvPr>
            <p:ph idx="1"/>
          </p:nvPr>
        </p:nvSpPr>
        <p:spPr/>
        <p:txBody>
          <a:bodyPr/>
          <a:lstStyle/>
          <a:p>
            <a:r>
              <a:rPr lang="en-US" dirty="0" smtClean="0"/>
              <a:t>How does new information turn into memories</a:t>
            </a:r>
            <a:r>
              <a:rPr lang="en-US" dirty="0" smtClean="0"/>
              <a:t>?</a:t>
            </a:r>
          </a:p>
          <a:p>
            <a:pPr lvl="1"/>
            <a:r>
              <a:rPr lang="en-US" dirty="0" smtClean="0"/>
              <a:t>3 basic functions of memory </a:t>
            </a:r>
          </a:p>
          <a:p>
            <a:pPr lvl="1"/>
            <a:r>
              <a:rPr lang="en-US" dirty="0" smtClean="0"/>
              <a:t>3 stages of memory storage </a:t>
            </a:r>
          </a:p>
          <a:p>
            <a:pPr lvl="1"/>
            <a:r>
              <a:rPr lang="en-US" dirty="0" smtClean="0"/>
              <a:t>Distinguish between procedural vs. declarative and semantic vs. episodic </a:t>
            </a:r>
            <a:endParaRPr lang="en-US" dirty="0" smtClean="0"/>
          </a:p>
          <a:p>
            <a:pPr marL="68580" indent="0">
              <a:buNone/>
            </a:pPr>
            <a:endParaRPr lang="en-US" dirty="0"/>
          </a:p>
        </p:txBody>
      </p:sp>
      <p:pic>
        <p:nvPicPr>
          <p:cNvPr id="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5734" y="4889425"/>
            <a:ext cx="5029629" cy="1440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23322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Basic Memory Processes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latin typeface="Arial" charset="0"/>
              </a:rPr>
              <a:t>Encoding (automatic or effortful) </a:t>
            </a:r>
            <a:endParaRPr lang="en-US" dirty="0">
              <a:latin typeface="Arial" charset="0"/>
            </a:endParaRPr>
          </a:p>
          <a:p>
            <a:pPr lvl="1"/>
            <a:r>
              <a:rPr lang="en-US" dirty="0">
                <a:latin typeface="Arial" charset="0"/>
                <a:ea typeface="ヒラギノ角ゴ Pro W3" charset="0"/>
              </a:rPr>
              <a:t>Auditory (acoustic) memory</a:t>
            </a:r>
          </a:p>
          <a:p>
            <a:pPr lvl="1"/>
            <a:r>
              <a:rPr lang="en-US" dirty="0">
                <a:latin typeface="Arial" charset="0"/>
                <a:ea typeface="ヒラギノ角ゴ Pro W3" charset="0"/>
              </a:rPr>
              <a:t>Visual memory</a:t>
            </a:r>
          </a:p>
          <a:p>
            <a:pPr lvl="1"/>
            <a:r>
              <a:rPr lang="en-US" dirty="0">
                <a:latin typeface="Arial" charset="0"/>
                <a:ea typeface="ヒラギノ角ゴ Pro W3" charset="0"/>
              </a:rPr>
              <a:t>Semantic memory</a:t>
            </a:r>
          </a:p>
          <a:p>
            <a:endParaRPr lang="en-US" dirty="0">
              <a:latin typeface="Arial" charset="0"/>
            </a:endParaRPr>
          </a:p>
          <a:p>
            <a:r>
              <a:rPr lang="en-US" dirty="0">
                <a:latin typeface="Arial" charset="0"/>
              </a:rPr>
              <a:t>Storage</a:t>
            </a:r>
          </a:p>
          <a:p>
            <a:endParaRPr lang="en-US" dirty="0">
              <a:latin typeface="Arial" charset="0"/>
            </a:endParaRPr>
          </a:p>
          <a:p>
            <a:r>
              <a:rPr lang="en-US" dirty="0">
                <a:latin typeface="Arial" charset="0"/>
              </a:rPr>
              <a:t>Retrieval</a:t>
            </a:r>
          </a:p>
          <a:p>
            <a:pPr lvl="1"/>
            <a:r>
              <a:rPr lang="en-US" dirty="0">
                <a:latin typeface="Arial" charset="0"/>
                <a:ea typeface="ヒラギノ角ゴ Pro W3" charset="0"/>
              </a:rPr>
              <a:t>Recall</a:t>
            </a:r>
          </a:p>
          <a:p>
            <a:pPr lvl="1"/>
            <a:r>
              <a:rPr lang="en-US" dirty="0">
                <a:latin typeface="Arial" charset="0"/>
                <a:ea typeface="ヒラギノ角ゴ Pro W3" charset="0"/>
              </a:rPr>
              <a:t>Recognition</a:t>
            </a:r>
          </a:p>
          <a:p>
            <a:pPr marL="68580" indent="0">
              <a:buNone/>
            </a:pPr>
            <a:endParaRPr lang="en-US" dirty="0"/>
          </a:p>
        </p:txBody>
      </p:sp>
      <p:pic>
        <p:nvPicPr>
          <p:cNvPr id="4" name="Picture 3" descr="Screen Shot 2016-02-17 at 7.34.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490" y="503237"/>
            <a:ext cx="5067825" cy="1048854"/>
          </a:xfrm>
          <a:prstGeom prst="rect">
            <a:avLst/>
          </a:prstGeom>
        </p:spPr>
      </p:pic>
      <p:pic>
        <p:nvPicPr>
          <p:cNvPr id="5" name="Picture 4" descr="Screen Shot 2016-02-17 at 8.01.5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9522" y="3555531"/>
            <a:ext cx="5317331" cy="2277098"/>
          </a:xfrm>
          <a:prstGeom prst="rect">
            <a:avLst/>
          </a:prstGeom>
        </p:spPr>
      </p:pic>
    </p:spTree>
    <p:extLst>
      <p:ext uri="{BB962C8B-B14F-4D97-AF65-F5344CB8AC3E}">
        <p14:creationId xmlns:p14="http://schemas.microsoft.com/office/powerpoint/2010/main" val="42311476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2" y="456164"/>
            <a:ext cx="7024744" cy="1143000"/>
          </a:xfrm>
        </p:spPr>
        <p:txBody>
          <a:bodyPr/>
          <a:lstStyle/>
          <a:p>
            <a:r>
              <a:rPr lang="en-US" dirty="0" smtClean="0"/>
              <a:t>Encoding 	</a:t>
            </a:r>
            <a:endParaRPr lang="en-US" dirty="0"/>
          </a:p>
        </p:txBody>
      </p:sp>
      <p:sp>
        <p:nvSpPr>
          <p:cNvPr id="3" name="Content Placeholder 2"/>
          <p:cNvSpPr>
            <a:spLocks noGrp="1"/>
          </p:cNvSpPr>
          <p:nvPr>
            <p:ph idx="1"/>
          </p:nvPr>
        </p:nvSpPr>
        <p:spPr/>
        <p:txBody>
          <a:bodyPr/>
          <a:lstStyle/>
          <a:p>
            <a:r>
              <a:rPr lang="en-US" dirty="0" smtClean="0"/>
              <a:t>Automatic: details like time of day, space, frequency, and the meaning of words  </a:t>
            </a:r>
          </a:p>
          <a:p>
            <a:r>
              <a:rPr lang="en-US" dirty="0" smtClean="0"/>
              <a:t>Effortful: learning that require attention and effort </a:t>
            </a:r>
          </a:p>
          <a:p>
            <a:pPr lvl="1"/>
            <a:r>
              <a:rPr lang="en-US" dirty="0" smtClean="0"/>
              <a:t>rehearsal </a:t>
            </a:r>
            <a:endParaRPr lang="en-US" dirty="0"/>
          </a:p>
        </p:txBody>
      </p:sp>
      <p:pic>
        <p:nvPicPr>
          <p:cNvPr id="5" name="Picture 4" descr="Screen Shot 2016-02-23 at 6.35.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7442" y="4489069"/>
            <a:ext cx="3134865" cy="1916456"/>
          </a:xfrm>
          <a:prstGeom prst="rect">
            <a:avLst/>
          </a:prstGeom>
        </p:spPr>
      </p:pic>
    </p:spTree>
    <p:extLst>
      <p:ext uri="{BB962C8B-B14F-4D97-AF65-F5344CB8AC3E}">
        <p14:creationId xmlns:p14="http://schemas.microsoft.com/office/powerpoint/2010/main" val="187202692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456164"/>
            <a:ext cx="7024744" cy="1143000"/>
          </a:xfrm>
        </p:spPr>
        <p:txBody>
          <a:bodyPr>
            <a:normAutofit/>
          </a:bodyPr>
          <a:lstStyle/>
          <a:p>
            <a:r>
              <a:rPr lang="en-US" dirty="0" smtClean="0"/>
              <a:t>How to Encode Effectively?</a:t>
            </a:r>
            <a:endParaRPr lang="en-US" dirty="0"/>
          </a:p>
        </p:txBody>
      </p:sp>
      <p:sp>
        <p:nvSpPr>
          <p:cNvPr id="3" name="Content Placeholder 2"/>
          <p:cNvSpPr>
            <a:spLocks noGrp="1"/>
          </p:cNvSpPr>
          <p:nvPr>
            <p:ph idx="1"/>
          </p:nvPr>
        </p:nvSpPr>
        <p:spPr/>
        <p:txBody>
          <a:bodyPr/>
          <a:lstStyle/>
          <a:p>
            <a:r>
              <a:rPr lang="en-US" dirty="0" smtClean="0"/>
              <a:t>The more meaningful, the easier it is to recall</a:t>
            </a:r>
          </a:p>
          <a:p>
            <a:endParaRPr lang="en-US" dirty="0" smtClean="0"/>
          </a:p>
          <a:p>
            <a:pPr lvl="2"/>
            <a:r>
              <a:rPr lang="en-US" dirty="0" smtClean="0"/>
              <a:t>The notes were sour because the seams split  </a:t>
            </a:r>
          </a:p>
          <a:p>
            <a:pPr lvl="2"/>
            <a:endParaRPr lang="en-US" dirty="0" smtClean="0"/>
          </a:p>
          <a:p>
            <a:pPr lvl="4"/>
            <a:r>
              <a:rPr lang="en-US" dirty="0" smtClean="0"/>
              <a:t>Prompt: Bagpipes </a:t>
            </a:r>
          </a:p>
          <a:p>
            <a:pPr lvl="4"/>
            <a:r>
              <a:rPr lang="en-US" dirty="0" smtClean="0"/>
              <a:t>The prompt word bagpipes helps to give the sentence context and meaning and is thus easier to remember </a:t>
            </a:r>
            <a:endParaRPr lang="en-US" dirty="0"/>
          </a:p>
        </p:txBody>
      </p:sp>
      <p:pic>
        <p:nvPicPr>
          <p:cNvPr id="4" name="Picture 3" descr="Screen Shot 2016-02-23 at 8.13.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632" y="4081690"/>
            <a:ext cx="1517576" cy="2418076"/>
          </a:xfrm>
          <a:prstGeom prst="rect">
            <a:avLst/>
          </a:prstGeom>
        </p:spPr>
      </p:pic>
    </p:spTree>
    <p:extLst>
      <p:ext uri="{BB962C8B-B14F-4D97-AF65-F5344CB8AC3E}">
        <p14:creationId xmlns:p14="http://schemas.microsoft.com/office/powerpoint/2010/main" val="33195742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2" y="456164"/>
            <a:ext cx="7024744" cy="1143000"/>
          </a:xfrm>
        </p:spPr>
        <p:txBody>
          <a:bodyPr/>
          <a:lstStyle/>
          <a:p>
            <a:r>
              <a:rPr lang="en-US" dirty="0" smtClean="0"/>
              <a:t>Types of Encoding </a:t>
            </a:r>
            <a:endParaRPr lang="en-US" dirty="0"/>
          </a:p>
        </p:txBody>
      </p:sp>
      <p:sp>
        <p:nvSpPr>
          <p:cNvPr id="3" name="Content Placeholder 2"/>
          <p:cNvSpPr>
            <a:spLocks noGrp="1"/>
          </p:cNvSpPr>
          <p:nvPr>
            <p:ph idx="1"/>
          </p:nvPr>
        </p:nvSpPr>
        <p:spPr/>
        <p:txBody>
          <a:bodyPr/>
          <a:lstStyle/>
          <a:p>
            <a:r>
              <a:rPr lang="en-US" dirty="0" smtClean="0"/>
              <a:t>Visual: encoding of images </a:t>
            </a:r>
          </a:p>
          <a:p>
            <a:endParaRPr lang="en-US" dirty="0" smtClean="0"/>
          </a:p>
          <a:p>
            <a:r>
              <a:rPr lang="en-US" dirty="0" smtClean="0"/>
              <a:t>Auditory: encoding of sounds </a:t>
            </a:r>
          </a:p>
          <a:p>
            <a:pPr marL="68580" indent="0">
              <a:buNone/>
            </a:pPr>
            <a:r>
              <a:rPr lang="en-US" dirty="0" smtClean="0"/>
              <a:t> 	</a:t>
            </a:r>
          </a:p>
          <a:p>
            <a:r>
              <a:rPr lang="en-US" dirty="0" smtClean="0"/>
              <a:t>Semantic:  encoding of words and their meanings </a:t>
            </a:r>
            <a:endParaRPr lang="en-US" dirty="0"/>
          </a:p>
        </p:txBody>
      </p:sp>
    </p:spTree>
    <p:extLst>
      <p:ext uri="{BB962C8B-B14F-4D97-AF65-F5344CB8AC3E}">
        <p14:creationId xmlns:p14="http://schemas.microsoft.com/office/powerpoint/2010/main" val="21464424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456164"/>
            <a:ext cx="7024744" cy="1143000"/>
          </a:xfrm>
        </p:spPr>
        <p:txBody>
          <a:bodyPr/>
          <a:lstStyle/>
          <a:p>
            <a:r>
              <a:rPr lang="en-US" dirty="0" smtClean="0"/>
              <a:t>Visual Encoding </a:t>
            </a:r>
            <a:endParaRPr lang="en-US" dirty="0"/>
          </a:p>
        </p:txBody>
      </p:sp>
      <p:sp>
        <p:nvSpPr>
          <p:cNvPr id="3" name="Content Placeholder 2"/>
          <p:cNvSpPr>
            <a:spLocks noGrp="1"/>
          </p:cNvSpPr>
          <p:nvPr>
            <p:ph idx="1"/>
          </p:nvPr>
        </p:nvSpPr>
        <p:spPr/>
        <p:txBody>
          <a:bodyPr/>
          <a:lstStyle/>
          <a:p>
            <a:pPr marL="342900" lvl="2" indent="-274320"/>
            <a:r>
              <a:rPr lang="en-US" dirty="0" smtClean="0"/>
              <a:t>Images can be recalled more easily than words alone </a:t>
            </a:r>
          </a:p>
          <a:p>
            <a:pPr marL="553212" lvl="3" indent="-274320"/>
            <a:r>
              <a:rPr lang="en-US" dirty="0" smtClean="0"/>
              <a:t>High-imagery words are easier to recall </a:t>
            </a:r>
          </a:p>
          <a:p>
            <a:pPr marL="342900" lvl="2" indent="-274320"/>
            <a:endParaRPr lang="en-US" dirty="0" smtClean="0"/>
          </a:p>
          <a:p>
            <a:pPr marL="342900" lvl="2" indent="-274320"/>
            <a:r>
              <a:rPr lang="en-US" dirty="0" smtClean="0"/>
              <a:t>Consider the words:</a:t>
            </a:r>
            <a:endParaRPr lang="en-US" dirty="0"/>
          </a:p>
          <a:p>
            <a:pPr marL="754380" lvl="4" indent="-274320"/>
            <a:r>
              <a:rPr lang="en-US" dirty="0" smtClean="0"/>
              <a:t>Car</a:t>
            </a:r>
            <a:r>
              <a:rPr lang="en-US" dirty="0"/>
              <a:t>, level, </a:t>
            </a:r>
            <a:r>
              <a:rPr lang="en-US" dirty="0" smtClean="0"/>
              <a:t>dog, truth, book, value </a:t>
            </a:r>
            <a:endParaRPr lang="en-US" dirty="0"/>
          </a:p>
          <a:p>
            <a:endParaRPr lang="en-US" dirty="0"/>
          </a:p>
        </p:txBody>
      </p:sp>
      <p:pic>
        <p:nvPicPr>
          <p:cNvPr id="4" name="Picture 3" descr="Screen Shot 2016-02-23 at 8.30.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492" y="4638835"/>
            <a:ext cx="2202162" cy="1644653"/>
          </a:xfrm>
          <a:prstGeom prst="rect">
            <a:avLst/>
          </a:prstGeom>
        </p:spPr>
      </p:pic>
      <p:pic>
        <p:nvPicPr>
          <p:cNvPr id="5" name="Picture 4" descr="Screen Shot 2016-02-23 at 8.36.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0631" y="4172897"/>
            <a:ext cx="2910561" cy="1887480"/>
          </a:xfrm>
          <a:prstGeom prst="rect">
            <a:avLst/>
          </a:prstGeom>
        </p:spPr>
      </p:pic>
    </p:spTree>
    <p:extLst>
      <p:ext uri="{BB962C8B-B14F-4D97-AF65-F5344CB8AC3E}">
        <p14:creationId xmlns:p14="http://schemas.microsoft.com/office/powerpoint/2010/main" val="197354769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2" y="456164"/>
            <a:ext cx="7024744" cy="1143000"/>
          </a:xfrm>
        </p:spPr>
        <p:txBody>
          <a:bodyPr/>
          <a:lstStyle/>
          <a:p>
            <a:r>
              <a:rPr lang="en-US" dirty="0" smtClean="0"/>
              <a:t>Auditory Encoding 	</a:t>
            </a:r>
            <a:endParaRPr lang="en-US" dirty="0"/>
          </a:p>
        </p:txBody>
      </p:sp>
      <p:sp>
        <p:nvSpPr>
          <p:cNvPr id="3" name="Content Placeholder 2"/>
          <p:cNvSpPr>
            <a:spLocks noGrp="1"/>
          </p:cNvSpPr>
          <p:nvPr>
            <p:ph idx="1"/>
          </p:nvPr>
        </p:nvSpPr>
        <p:spPr/>
        <p:txBody>
          <a:bodyPr/>
          <a:lstStyle/>
          <a:p>
            <a:r>
              <a:rPr lang="en-US" dirty="0" smtClean="0"/>
              <a:t>Memorizing with Songs and Rhymes </a:t>
            </a:r>
          </a:p>
          <a:p>
            <a:pPr lvl="1"/>
            <a:r>
              <a:rPr lang="en-US" dirty="0" smtClean="0"/>
              <a:t>ABC song for kids </a:t>
            </a:r>
            <a:endParaRPr lang="en-US" dirty="0"/>
          </a:p>
        </p:txBody>
      </p:sp>
      <p:pic>
        <p:nvPicPr>
          <p:cNvPr id="4" name="Picture 3" descr="Screen Shot 2016-02-23 at 8.45.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1859" y="3506523"/>
            <a:ext cx="4732790" cy="2662868"/>
          </a:xfrm>
          <a:prstGeom prst="rect">
            <a:avLst/>
          </a:prstGeom>
        </p:spPr>
      </p:pic>
    </p:spTree>
    <p:extLst>
      <p:ext uri="{BB962C8B-B14F-4D97-AF65-F5344CB8AC3E}">
        <p14:creationId xmlns:p14="http://schemas.microsoft.com/office/powerpoint/2010/main" val="85369132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Austin.thmx</Template>
  <TotalTime>5218</TotalTime>
  <Words>3577</Words>
  <Application>Microsoft Macintosh PowerPoint</Application>
  <PresentationFormat>On-screen Show (4:3)</PresentationFormat>
  <Paragraphs>354</Paragraphs>
  <Slides>27</Slides>
  <Notes>27</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Austin</vt:lpstr>
      <vt:lpstr>Chapter 8 </vt:lpstr>
      <vt:lpstr>Importance of Memory </vt:lpstr>
      <vt:lpstr>The Nature of Memory </vt:lpstr>
      <vt:lpstr>Basic Memory Processes</vt:lpstr>
      <vt:lpstr>Encoding  </vt:lpstr>
      <vt:lpstr>How to Encode Effectively?</vt:lpstr>
      <vt:lpstr>Types of Encoding </vt:lpstr>
      <vt:lpstr>Visual Encoding </vt:lpstr>
      <vt:lpstr>Auditory Encoding  </vt:lpstr>
      <vt:lpstr>Semantic Encoding  </vt:lpstr>
      <vt:lpstr>Storage </vt:lpstr>
      <vt:lpstr>Sensory Memory</vt:lpstr>
      <vt:lpstr>Stroop Effect </vt:lpstr>
      <vt:lpstr>Short-term Memory</vt:lpstr>
      <vt:lpstr>Test Your Immediate Memory Span</vt:lpstr>
      <vt:lpstr>Another Immediate Memory Span Test</vt:lpstr>
      <vt:lpstr>The Power of Chunking</vt:lpstr>
      <vt:lpstr>The Power of Chunking</vt:lpstr>
      <vt:lpstr>Another Chunking Example </vt:lpstr>
      <vt:lpstr>Long-term Memory</vt:lpstr>
      <vt:lpstr>Explicit Memory </vt:lpstr>
      <vt:lpstr>Types of Explicit Memory  </vt:lpstr>
      <vt:lpstr>Implicit Memory </vt:lpstr>
      <vt:lpstr>Types of Implicit Memory </vt:lpstr>
      <vt:lpstr>PowerPoint Presentation</vt:lpstr>
      <vt:lpstr>Hyperthymesia </vt:lpstr>
      <vt:lpstr>Retrieval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Elizabeth</dc:creator>
  <cp:lastModifiedBy>Elizabeth</cp:lastModifiedBy>
  <cp:revision>207</cp:revision>
  <cp:lastPrinted>2016-02-25T02:18:12Z</cp:lastPrinted>
  <dcterms:created xsi:type="dcterms:W3CDTF">2016-02-17T00:43:34Z</dcterms:created>
  <dcterms:modified xsi:type="dcterms:W3CDTF">2016-02-25T19:10:44Z</dcterms:modified>
</cp:coreProperties>
</file>